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232"/>
  </p:notesMasterIdLst>
  <p:handoutMasterIdLst>
    <p:handoutMasterId r:id="rId233"/>
  </p:handoutMasterIdLst>
  <p:sldIdLst>
    <p:sldId id="268" r:id="rId2"/>
    <p:sldId id="269" r:id="rId3"/>
    <p:sldId id="1214" r:id="rId4"/>
    <p:sldId id="1215" r:id="rId5"/>
    <p:sldId id="1216" r:id="rId6"/>
    <p:sldId id="1217" r:id="rId7"/>
    <p:sldId id="706" r:id="rId8"/>
    <p:sldId id="707" r:id="rId9"/>
    <p:sldId id="708" r:id="rId10"/>
    <p:sldId id="709" r:id="rId11"/>
    <p:sldId id="710" r:id="rId12"/>
    <p:sldId id="711" r:id="rId13"/>
    <p:sldId id="712" r:id="rId14"/>
    <p:sldId id="713" r:id="rId15"/>
    <p:sldId id="714" r:id="rId16"/>
    <p:sldId id="715" r:id="rId17"/>
    <p:sldId id="716" r:id="rId18"/>
    <p:sldId id="717" r:id="rId19"/>
    <p:sldId id="718" r:id="rId20"/>
    <p:sldId id="719" r:id="rId21"/>
    <p:sldId id="720" r:id="rId22"/>
    <p:sldId id="721" r:id="rId23"/>
    <p:sldId id="722" r:id="rId24"/>
    <p:sldId id="867" r:id="rId25"/>
    <p:sldId id="868" r:id="rId26"/>
    <p:sldId id="869" r:id="rId27"/>
    <p:sldId id="870" r:id="rId28"/>
    <p:sldId id="871" r:id="rId29"/>
    <p:sldId id="872" r:id="rId30"/>
    <p:sldId id="723" r:id="rId31"/>
    <p:sldId id="724" r:id="rId32"/>
    <p:sldId id="725" r:id="rId33"/>
    <p:sldId id="726" r:id="rId34"/>
    <p:sldId id="727" r:id="rId35"/>
    <p:sldId id="1199" r:id="rId36"/>
    <p:sldId id="728" r:id="rId37"/>
    <p:sldId id="932" r:id="rId38"/>
    <p:sldId id="729" r:id="rId39"/>
    <p:sldId id="730" r:id="rId40"/>
    <p:sldId id="731" r:id="rId41"/>
    <p:sldId id="732" r:id="rId42"/>
    <p:sldId id="733" r:id="rId43"/>
    <p:sldId id="734" r:id="rId44"/>
    <p:sldId id="735" r:id="rId45"/>
    <p:sldId id="736" r:id="rId46"/>
    <p:sldId id="970" r:id="rId47"/>
    <p:sldId id="971" r:id="rId48"/>
    <p:sldId id="739" r:id="rId49"/>
    <p:sldId id="740" r:id="rId50"/>
    <p:sldId id="741" r:id="rId51"/>
    <p:sldId id="742" r:id="rId52"/>
    <p:sldId id="935" r:id="rId53"/>
    <p:sldId id="936" r:id="rId54"/>
    <p:sldId id="743" r:id="rId55"/>
    <p:sldId id="744" r:id="rId56"/>
    <p:sldId id="745" r:id="rId57"/>
    <p:sldId id="746" r:id="rId58"/>
    <p:sldId id="747" r:id="rId59"/>
    <p:sldId id="748" r:id="rId60"/>
    <p:sldId id="749" r:id="rId61"/>
    <p:sldId id="750" r:id="rId62"/>
    <p:sldId id="933" r:id="rId63"/>
    <p:sldId id="934" r:id="rId64"/>
    <p:sldId id="937" r:id="rId65"/>
    <p:sldId id="938" r:id="rId66"/>
    <p:sldId id="1204" r:id="rId67"/>
    <p:sldId id="939" r:id="rId68"/>
    <p:sldId id="952" r:id="rId69"/>
    <p:sldId id="953" r:id="rId70"/>
    <p:sldId id="954" r:id="rId71"/>
    <p:sldId id="955" r:id="rId72"/>
    <p:sldId id="956" r:id="rId73"/>
    <p:sldId id="957" r:id="rId74"/>
    <p:sldId id="958" r:id="rId75"/>
    <p:sldId id="959" r:id="rId76"/>
    <p:sldId id="962" r:id="rId77"/>
    <p:sldId id="963" r:id="rId78"/>
    <p:sldId id="964" r:id="rId79"/>
    <p:sldId id="965" r:id="rId80"/>
    <p:sldId id="978" r:id="rId81"/>
    <p:sldId id="979" r:id="rId82"/>
    <p:sldId id="980" r:id="rId83"/>
    <p:sldId id="981" r:id="rId84"/>
    <p:sldId id="1205" r:id="rId85"/>
    <p:sldId id="983" r:id="rId86"/>
    <p:sldId id="974" r:id="rId87"/>
    <p:sldId id="975" r:id="rId88"/>
    <p:sldId id="972" r:id="rId89"/>
    <p:sldId id="973" r:id="rId90"/>
    <p:sldId id="966" r:id="rId91"/>
    <p:sldId id="967" r:id="rId92"/>
    <p:sldId id="968" r:id="rId93"/>
    <p:sldId id="969" r:id="rId94"/>
    <p:sldId id="940" r:id="rId95"/>
    <p:sldId id="941" r:id="rId96"/>
    <p:sldId id="942" r:id="rId97"/>
    <p:sldId id="943" r:id="rId98"/>
    <p:sldId id="944" r:id="rId99"/>
    <p:sldId id="945" r:id="rId100"/>
    <p:sldId id="946" r:id="rId101"/>
    <p:sldId id="947" r:id="rId102"/>
    <p:sldId id="1203" r:id="rId103"/>
    <p:sldId id="986" r:id="rId104"/>
    <p:sldId id="988" r:id="rId105"/>
    <p:sldId id="989" r:id="rId106"/>
    <p:sldId id="990" r:id="rId107"/>
    <p:sldId id="991" r:id="rId108"/>
    <p:sldId id="992" r:id="rId109"/>
    <p:sldId id="993" r:id="rId110"/>
    <p:sldId id="994" r:id="rId111"/>
    <p:sldId id="995" r:id="rId112"/>
    <p:sldId id="996" r:id="rId113"/>
    <p:sldId id="997" r:id="rId114"/>
    <p:sldId id="1200" r:id="rId115"/>
    <p:sldId id="1201" r:id="rId116"/>
    <p:sldId id="998" r:id="rId117"/>
    <p:sldId id="999" r:id="rId118"/>
    <p:sldId id="1000" r:id="rId119"/>
    <p:sldId id="1001" r:id="rId120"/>
    <p:sldId id="1002" r:id="rId121"/>
    <p:sldId id="1003" r:id="rId122"/>
    <p:sldId id="1004" r:id="rId123"/>
    <p:sldId id="1005" r:id="rId124"/>
    <p:sldId id="1006" r:id="rId125"/>
    <p:sldId id="1007" r:id="rId126"/>
    <p:sldId id="1202" r:id="rId127"/>
    <p:sldId id="752" r:id="rId128"/>
    <p:sldId id="753" r:id="rId129"/>
    <p:sldId id="754" r:id="rId130"/>
    <p:sldId id="755" r:id="rId131"/>
    <p:sldId id="756" r:id="rId132"/>
    <p:sldId id="757" r:id="rId133"/>
    <p:sldId id="758" r:id="rId134"/>
    <p:sldId id="1008" r:id="rId135"/>
    <p:sldId id="1009" r:id="rId136"/>
    <p:sldId id="1026" r:id="rId137"/>
    <p:sldId id="1027" r:id="rId138"/>
    <p:sldId id="1028" r:id="rId139"/>
    <p:sldId id="1029" r:id="rId140"/>
    <p:sldId id="1030" r:id="rId141"/>
    <p:sldId id="1031" r:id="rId142"/>
    <p:sldId id="1032" r:id="rId143"/>
    <p:sldId id="1033" r:id="rId144"/>
    <p:sldId id="1206" r:id="rId145"/>
    <p:sldId id="766" r:id="rId146"/>
    <p:sldId id="767" r:id="rId147"/>
    <p:sldId id="768" r:id="rId148"/>
    <p:sldId id="769" r:id="rId149"/>
    <p:sldId id="770" r:id="rId150"/>
    <p:sldId id="896" r:id="rId151"/>
    <p:sldId id="897" r:id="rId152"/>
    <p:sldId id="771" r:id="rId153"/>
    <p:sldId id="772" r:id="rId154"/>
    <p:sldId id="1034" r:id="rId155"/>
    <p:sldId id="1035" r:id="rId156"/>
    <p:sldId id="1130" r:id="rId157"/>
    <p:sldId id="1127" r:id="rId158"/>
    <p:sldId id="1128" r:id="rId159"/>
    <p:sldId id="1129" r:id="rId160"/>
    <p:sldId id="1207" r:id="rId161"/>
    <p:sldId id="1039" r:id="rId162"/>
    <p:sldId id="1110" r:id="rId163"/>
    <p:sldId id="1208" r:id="rId164"/>
    <p:sldId id="1111" r:id="rId165"/>
    <p:sldId id="1112" r:id="rId166"/>
    <p:sldId id="1113" r:id="rId167"/>
    <p:sldId id="1114" r:id="rId168"/>
    <p:sldId id="1115" r:id="rId169"/>
    <p:sldId id="1116" r:id="rId170"/>
    <p:sldId id="1096" r:id="rId171"/>
    <p:sldId id="1097" r:id="rId172"/>
    <p:sldId id="795" r:id="rId173"/>
    <p:sldId id="1098" r:id="rId174"/>
    <p:sldId id="1053" r:id="rId175"/>
    <p:sldId id="1054" r:id="rId176"/>
    <p:sldId id="1057" r:id="rId177"/>
    <p:sldId id="1058" r:id="rId178"/>
    <p:sldId id="1209" r:id="rId179"/>
    <p:sldId id="1132" r:id="rId180"/>
    <p:sldId id="1134" r:id="rId181"/>
    <p:sldId id="1135" r:id="rId182"/>
    <p:sldId id="1136" r:id="rId183"/>
    <p:sldId id="1210" r:id="rId184"/>
    <p:sldId id="1166" r:id="rId185"/>
    <p:sldId id="1162" r:id="rId186"/>
    <p:sldId id="1163" r:id="rId187"/>
    <p:sldId id="1164" r:id="rId188"/>
    <p:sldId id="1137" r:id="rId189"/>
    <p:sldId id="1167" r:id="rId190"/>
    <p:sldId id="1168" r:id="rId191"/>
    <p:sldId id="1169" r:id="rId192"/>
    <p:sldId id="1170" r:id="rId193"/>
    <p:sldId id="1171" r:id="rId194"/>
    <p:sldId id="1172" r:id="rId195"/>
    <p:sldId id="1173" r:id="rId196"/>
    <p:sldId id="1174" r:id="rId197"/>
    <p:sldId id="1175" r:id="rId198"/>
    <p:sldId id="1176" r:id="rId199"/>
    <p:sldId id="1177" r:id="rId200"/>
    <p:sldId id="1178" r:id="rId201"/>
    <p:sldId id="1179" r:id="rId202"/>
    <p:sldId id="1180" r:id="rId203"/>
    <p:sldId id="1181" r:id="rId204"/>
    <p:sldId id="1182" r:id="rId205"/>
    <p:sldId id="1183" r:id="rId206"/>
    <p:sldId id="1186" r:id="rId207"/>
    <p:sldId id="1187" r:id="rId208"/>
    <p:sldId id="1188" r:id="rId209"/>
    <p:sldId id="1189" r:id="rId210"/>
    <p:sldId id="1139" r:id="rId211"/>
    <p:sldId id="1140" r:id="rId212"/>
    <p:sldId id="1211" r:id="rId213"/>
    <p:sldId id="800" r:id="rId214"/>
    <p:sldId id="862" r:id="rId215"/>
    <p:sldId id="801" r:id="rId216"/>
    <p:sldId id="863" r:id="rId217"/>
    <p:sldId id="802" r:id="rId218"/>
    <p:sldId id="1191" r:id="rId219"/>
    <p:sldId id="1192" r:id="rId220"/>
    <p:sldId id="1212" r:id="rId221"/>
    <p:sldId id="1076" r:id="rId222"/>
    <p:sldId id="903" r:id="rId223"/>
    <p:sldId id="904" r:id="rId224"/>
    <p:sldId id="905" r:id="rId225"/>
    <p:sldId id="1184" r:id="rId226"/>
    <p:sldId id="1185" r:id="rId227"/>
    <p:sldId id="931" r:id="rId228"/>
    <p:sldId id="1194" r:id="rId229"/>
    <p:sldId id="1213" r:id="rId230"/>
    <p:sldId id="1193" r:id="rId231"/>
  </p:sldIdLst>
  <p:sldSz cx="6858000" cy="9144000" type="screen4x3"/>
  <p:notesSz cx="6797675" cy="9928225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CF3FF"/>
    <a:srgbClr val="E1F4FB"/>
    <a:srgbClr val="0AA2DE"/>
    <a:srgbClr val="E76F79"/>
    <a:srgbClr val="666666"/>
    <a:srgbClr val="74BF43"/>
    <a:srgbClr val="F19B57"/>
    <a:srgbClr val="81CAC2"/>
    <a:srgbClr val="BB60A6"/>
    <a:srgbClr val="00B05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73A0DAA-6AF3-43AB-8588-CEC1D06C72B9}" styleName="보통 스타일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301" autoAdjust="0"/>
    <p:restoredTop sz="94660"/>
  </p:normalViewPr>
  <p:slideViewPr>
    <p:cSldViewPr snapToGrid="0">
      <p:cViewPr varScale="1">
        <p:scale>
          <a:sx n="91" d="100"/>
          <a:sy n="91" d="100"/>
        </p:scale>
        <p:origin x="2796" y="84"/>
      </p:cViewPr>
      <p:guideLst>
        <p:guide orient="horz" pos="2880"/>
        <p:guide pos="216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tableStyles" Target="tableStyles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slide" Target="slides/slide196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217" Type="http://schemas.openxmlformats.org/officeDocument/2006/relationships/slide" Target="slides/slide2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12" Type="http://schemas.openxmlformats.org/officeDocument/2006/relationships/slide" Target="slides/slide211.xml"/><Relationship Id="rId233" Type="http://schemas.openxmlformats.org/officeDocument/2006/relationships/handoutMaster" Target="handoutMasters/handoutMaster1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slide" Target="slides/slide201.xml"/><Relationship Id="rId207" Type="http://schemas.openxmlformats.org/officeDocument/2006/relationships/slide" Target="slides/slide206.xml"/><Relationship Id="rId223" Type="http://schemas.openxmlformats.org/officeDocument/2006/relationships/slide" Target="slides/slide222.xml"/><Relationship Id="rId228" Type="http://schemas.openxmlformats.org/officeDocument/2006/relationships/slide" Target="slides/slide22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3" Type="http://schemas.openxmlformats.org/officeDocument/2006/relationships/slide" Target="slides/slide212.xml"/><Relationship Id="rId218" Type="http://schemas.openxmlformats.org/officeDocument/2006/relationships/slide" Target="slides/slide217.xml"/><Relationship Id="rId234" Type="http://schemas.openxmlformats.org/officeDocument/2006/relationships/presProps" Target="pres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slide" Target="slides/slide21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0" Type="http://schemas.openxmlformats.org/officeDocument/2006/relationships/slide" Target="slides/slide229.xml"/><Relationship Id="rId235" Type="http://schemas.openxmlformats.org/officeDocument/2006/relationships/viewProps" Target="viewProps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slide" Target="slides/slide219.xml"/><Relationship Id="rId225" Type="http://schemas.openxmlformats.org/officeDocument/2006/relationships/slide" Target="slides/slide224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theme" Target="theme/theme1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notesMaster" Target="notesMasters/notesMaster1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6400" cy="498475"/>
          </a:xfrm>
          <a:prstGeom prst="rect">
            <a:avLst/>
          </a:prstGeom>
        </p:spPr>
        <p:txBody>
          <a:bodyPr vert="horz" lIns="91425" tIns="45712" rIns="91425" bIns="45712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49689" y="1"/>
            <a:ext cx="2946400" cy="498475"/>
          </a:xfrm>
          <a:prstGeom prst="rect">
            <a:avLst/>
          </a:prstGeom>
        </p:spPr>
        <p:txBody>
          <a:bodyPr vert="horz" lIns="91425" tIns="45712" rIns="91425" bIns="45712" rtlCol="0"/>
          <a:lstStyle>
            <a:lvl1pPr algn="r">
              <a:defRPr sz="1200"/>
            </a:lvl1pPr>
          </a:lstStyle>
          <a:p>
            <a:fld id="{8A88D99E-3ECC-49D3-A845-B9A72588D9D4}" type="datetimeFigureOut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429751"/>
            <a:ext cx="2946400" cy="498475"/>
          </a:xfrm>
          <a:prstGeom prst="rect">
            <a:avLst/>
          </a:prstGeom>
        </p:spPr>
        <p:txBody>
          <a:bodyPr vert="horz" lIns="91425" tIns="45712" rIns="91425" bIns="45712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49689" y="9429751"/>
            <a:ext cx="2946400" cy="498475"/>
          </a:xfrm>
          <a:prstGeom prst="rect">
            <a:avLst/>
          </a:prstGeom>
        </p:spPr>
        <p:txBody>
          <a:bodyPr vert="horz" lIns="91425" tIns="45712" rIns="91425" bIns="45712" rtlCol="0" anchor="b"/>
          <a:lstStyle>
            <a:lvl1pPr algn="r">
              <a:defRPr sz="1200"/>
            </a:lvl1pPr>
          </a:lstStyle>
          <a:p>
            <a:fld id="{843C84D7-62AD-42AC-AECD-E50F657982F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44787931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2" y="1"/>
            <a:ext cx="2945406" cy="497413"/>
          </a:xfrm>
          <a:prstGeom prst="rect">
            <a:avLst/>
          </a:prstGeom>
        </p:spPr>
        <p:txBody>
          <a:bodyPr vert="horz" lIns="88197" tIns="44098" rIns="88197" bIns="44098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0750" y="1"/>
            <a:ext cx="2945405" cy="497413"/>
          </a:xfrm>
          <a:prstGeom prst="rect">
            <a:avLst/>
          </a:prstGeom>
        </p:spPr>
        <p:txBody>
          <a:bodyPr vert="horz" lIns="88197" tIns="44098" rIns="88197" bIns="44098" rtlCol="0"/>
          <a:lstStyle>
            <a:lvl1pPr algn="r">
              <a:defRPr sz="1200"/>
            </a:lvl1pPr>
          </a:lstStyle>
          <a:p>
            <a:fld id="{F481BA7C-F555-4B5A-BCF0-CD963249EAB8}" type="datetimeFigureOut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2143125" y="1241425"/>
            <a:ext cx="2513013" cy="33512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8197" tIns="44098" rIns="88197" bIns="44098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0527" y="4778547"/>
            <a:ext cx="5438140" cy="3908458"/>
          </a:xfrm>
          <a:prstGeom prst="rect">
            <a:avLst/>
          </a:prstGeom>
        </p:spPr>
        <p:txBody>
          <a:bodyPr vert="horz" lIns="88197" tIns="44098" rIns="88197" bIns="44098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2" y="9430813"/>
            <a:ext cx="2945406" cy="497413"/>
          </a:xfrm>
          <a:prstGeom prst="rect">
            <a:avLst/>
          </a:prstGeom>
        </p:spPr>
        <p:txBody>
          <a:bodyPr vert="horz" lIns="88197" tIns="44098" rIns="88197" bIns="44098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0750" y="9430813"/>
            <a:ext cx="2945405" cy="497413"/>
          </a:xfrm>
          <a:prstGeom prst="rect">
            <a:avLst/>
          </a:prstGeom>
        </p:spPr>
        <p:txBody>
          <a:bodyPr vert="horz" lIns="88197" tIns="44098" rIns="88197" bIns="44098" rtlCol="0" anchor="b"/>
          <a:lstStyle>
            <a:lvl1pPr algn="r">
              <a:defRPr sz="1200"/>
            </a:lvl1pPr>
          </a:lstStyle>
          <a:p>
            <a:fld id="{3384BA7E-E83D-432F-B68E-9617D0DD7E6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93604342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1496484"/>
            <a:ext cx="5829300" cy="3183467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7250" y="4802717"/>
            <a:ext cx="5143500" cy="2207683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ko-KR" altLang="en-US"/>
              <a:t>클릭하여 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1375E-A58E-49DF-8D33-A3C92F8B0372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2762632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8AE8F7-F05C-44FF-8A2A-22CF591C0FE4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7839EC1-B798-4567-9686-ED74A23DC460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0140589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07757" y="486834"/>
            <a:ext cx="1478756" cy="7749117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71488" y="486834"/>
            <a:ext cx="4350544" cy="7749117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8785B1-43A5-401B-9ECB-3D30E43C14DB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7839EC1-B798-4567-9686-ED74A23DC460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385944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1F2AC0-BA63-43BB-8FAD-72173B859B81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100">
                <a:solidFill>
                  <a:schemeClr val="tx1"/>
                </a:solidFill>
              </a:defRPr>
            </a:lvl1pPr>
          </a:lstStyle>
          <a:p>
            <a:fld id="{B7839EC1-B798-4567-9686-ED74A23DC460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297578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916" y="2279653"/>
            <a:ext cx="5915025" cy="3803649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7916" y="6119286"/>
            <a:ext cx="5915025" cy="200024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40FE0C-ED3B-48CE-8806-4C773A001BC2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7839EC1-B798-4567-9686-ED74A23DC460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126441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8" y="2434167"/>
            <a:ext cx="2914650" cy="5801784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71863" y="2434167"/>
            <a:ext cx="2914650" cy="5801784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6E0336-9527-458D-AF41-6BB14D6F4E32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7839EC1-B798-4567-9686-ED74A23DC460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852954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486836"/>
            <a:ext cx="5915025" cy="1767417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381" y="2241551"/>
            <a:ext cx="2901255" cy="1098549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381" y="3340100"/>
            <a:ext cx="2901255" cy="4912784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71863" y="2241551"/>
            <a:ext cx="2915543" cy="1098549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71863" y="3340100"/>
            <a:ext cx="2915543" cy="4912784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878C9-BCEA-4481-8780-62E5C4758666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7839EC1-B798-4567-9686-ED74A23DC460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243235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260AB4-A9A7-4A52-B362-F1F5A2304D0B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4053174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045D4C-436F-4ADF-9891-B56FDA251A23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100">
                <a:solidFill>
                  <a:schemeClr val="tx1"/>
                </a:solidFill>
              </a:defRPr>
            </a:lvl1pPr>
          </a:lstStyle>
          <a:p>
            <a:fld id="{B7839EC1-B798-4567-9686-ED74A23DC460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205394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211884" cy="21336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543" y="1316569"/>
            <a:ext cx="3471863" cy="6498167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211884" cy="508211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453E56-08E2-4C65-A63E-6316E0D49522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361893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211884" cy="21336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915543" y="1316569"/>
            <a:ext cx="3471863" cy="6498167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ko-KR" altLang="en-US"/>
              <a:t>그림을 추가하려면 아이콘을 클릭하십시오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211884" cy="508211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4D0D57-C9A3-4868-8DEC-350AB3290B67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7839EC1-B798-4567-9686-ED74A23DC460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320491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71488" y="486836"/>
            <a:ext cx="5915025" cy="176741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1488" y="2434167"/>
            <a:ext cx="5915025" cy="58017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71488" y="8475136"/>
            <a:ext cx="154305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FCCE36-46B0-4C0A-8E1A-B4BAB5FFFAB8}" type="datetime1">
              <a:rPr lang="ko-KR" altLang="en-US" smtClean="0"/>
              <a:t>2023-01-26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71713" y="8475136"/>
            <a:ext cx="2314575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43463" y="8475136"/>
            <a:ext cx="154305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tx1"/>
                </a:solidFill>
              </a:defRPr>
            </a:lvl1pPr>
          </a:lstStyle>
          <a:p>
            <a:fld id="{B7839EC1-B798-4567-9686-ED74A23DC460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83469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sldNum="0" hdr="0" ftr="0" dt="0"/>
  <p:txStyles>
    <p:titleStyle>
      <a:lvl1pPr algn="l" defTabSz="685800" rtl="0" eaLnBrk="1" latinLnBrk="1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1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1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1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1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1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1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1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1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1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1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1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1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1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1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1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1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1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1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hyperlink" Target="https://terms.naver.com/entry.naver?docId=1136063&amp;cid=40942&amp;categoryId=31609" TargetMode="Externa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.pn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BFB8DF2-4DDA-408D-843E-01E4FD587117}"/>
              </a:ext>
            </a:extLst>
          </p:cNvPr>
          <p:cNvSpPr txBox="1"/>
          <p:nvPr/>
        </p:nvSpPr>
        <p:spPr>
          <a:xfrm>
            <a:off x="0" y="1358824"/>
            <a:ext cx="6858000" cy="44627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2000" dirty="0" smtClean="0">
                <a:latin typeface="+mn-ea"/>
              </a:rPr>
              <a:t>보건의료 관련 종사자를 위한</a:t>
            </a:r>
            <a:endParaRPr lang="en-US" altLang="ko-KR" sz="2000" dirty="0" smtClean="0">
              <a:latin typeface="+mn-ea"/>
            </a:endParaRPr>
          </a:p>
          <a:p>
            <a:pPr algn="ctr"/>
            <a:endParaRPr lang="en-US" altLang="ko-KR" sz="2800" b="1" dirty="0">
              <a:latin typeface="+mn-ea"/>
            </a:endParaRPr>
          </a:p>
          <a:p>
            <a:pPr algn="ctr"/>
            <a:r>
              <a:rPr lang="ko-KR" altLang="en-US" sz="5400" b="1" dirty="0" smtClean="0">
                <a:latin typeface="+mn-ea"/>
              </a:rPr>
              <a:t>전라남도</a:t>
            </a:r>
            <a:endParaRPr lang="en-US" altLang="ko-KR" sz="5400" b="1" dirty="0">
              <a:latin typeface="+mn-ea"/>
            </a:endParaRPr>
          </a:p>
          <a:p>
            <a:pPr algn="ctr"/>
            <a:r>
              <a:rPr lang="ko-KR" altLang="en-US" sz="5400" b="1" dirty="0" smtClean="0">
                <a:latin typeface="+mn-ea"/>
              </a:rPr>
              <a:t>공공보건의료</a:t>
            </a:r>
            <a:endParaRPr lang="en-US" altLang="ko-KR" sz="5400" b="1" dirty="0" smtClean="0">
              <a:latin typeface="+mn-ea"/>
            </a:endParaRPr>
          </a:p>
          <a:p>
            <a:pPr algn="ctr"/>
            <a:r>
              <a:rPr lang="en-US" altLang="ko-KR" sz="5400" b="1" dirty="0" smtClean="0">
                <a:latin typeface="+mn-ea"/>
              </a:rPr>
              <a:t>111 </a:t>
            </a:r>
            <a:r>
              <a:rPr lang="ko-KR" altLang="en-US" sz="5400" b="1" dirty="0" smtClean="0">
                <a:latin typeface="+mn-ea"/>
              </a:rPr>
              <a:t>지표</a:t>
            </a:r>
            <a:endParaRPr lang="en-US" altLang="ko-KR" sz="5400" b="1" dirty="0" smtClean="0">
              <a:latin typeface="+mn-ea"/>
            </a:endParaRPr>
          </a:p>
          <a:p>
            <a:pPr algn="ctr"/>
            <a:endParaRPr lang="en-US" altLang="ko-KR" sz="5400" b="1" dirty="0">
              <a:latin typeface="+mn-ea"/>
            </a:endParaRPr>
          </a:p>
          <a:p>
            <a:pPr algn="ctr"/>
            <a:r>
              <a:rPr lang="ko-KR" altLang="en-US" sz="2000" dirty="0" smtClean="0">
                <a:latin typeface="+mn-ea"/>
              </a:rPr>
              <a:t>공공보건의료 데이터 친해지기</a:t>
            </a:r>
            <a:endParaRPr lang="en-US" altLang="ko-KR" sz="2000" dirty="0">
              <a:latin typeface="+mn-ea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BB0DEB19-D39B-4EFE-94DA-001FA448E035}"/>
              </a:ext>
            </a:extLst>
          </p:cNvPr>
          <p:cNvSpPr/>
          <p:nvPr/>
        </p:nvSpPr>
        <p:spPr>
          <a:xfrm>
            <a:off x="0" y="-1"/>
            <a:ext cx="6858000" cy="616689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7F841ED3-0AE8-416C-B4B5-4C20AD607C61}"/>
              </a:ext>
            </a:extLst>
          </p:cNvPr>
          <p:cNvSpPr/>
          <p:nvPr/>
        </p:nvSpPr>
        <p:spPr>
          <a:xfrm>
            <a:off x="0" y="8506047"/>
            <a:ext cx="6858000" cy="637953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5" descr="텍스트이(가) 표시된 사진&#10;&#10;자동 생성된 설명">
            <a:extLst>
              <a:ext uri="{FF2B5EF4-FFF2-40B4-BE49-F238E27FC236}">
                <a16:creationId xmlns:a16="http://schemas.microsoft.com/office/drawing/2014/main" id="{25B94E07-8AC5-4C0F-9482-6EF590C89E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2622" y="7612380"/>
            <a:ext cx="3441018" cy="7053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757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002.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면적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및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비도시지역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비율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8" name="표 5">
            <a:extLst>
              <a:ext uri="{FF2B5EF4-FFF2-40B4-BE49-F238E27FC236}">
                <a16:creationId xmlns:a16="http://schemas.microsoft.com/office/drawing/2014/main" id="{BE738244-F739-48CF-AF39-256A4413D6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162226"/>
              </p:ext>
            </p:extLst>
          </p:nvPr>
        </p:nvGraphicFramePr>
        <p:xfrm>
          <a:off x="124951" y="632272"/>
          <a:ext cx="6585236" cy="632859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0948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1893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318937">
                  <a:extLst>
                    <a:ext uri="{9D8B030D-6E8A-4147-A177-3AD203B41FA5}">
                      <a16:colId xmlns:a16="http://schemas.microsoft.com/office/drawing/2014/main" val="111624836"/>
                    </a:ext>
                  </a:extLst>
                </a:gridCol>
                <a:gridCol w="1318937">
                  <a:extLst>
                    <a:ext uri="{9D8B030D-6E8A-4147-A177-3AD203B41FA5}">
                      <a16:colId xmlns:a16="http://schemas.microsoft.com/office/drawing/2014/main" val="2944023234"/>
                    </a:ext>
                  </a:extLst>
                </a:gridCol>
                <a:gridCol w="1318937">
                  <a:extLst>
                    <a:ext uri="{9D8B030D-6E8A-4147-A177-3AD203B41FA5}">
                      <a16:colId xmlns:a16="http://schemas.microsoft.com/office/drawing/2014/main" val="4018150428"/>
                    </a:ext>
                  </a:extLst>
                </a:gridCol>
              </a:tblGrid>
              <a:tr h="0">
                <a:tc gridSpan="5"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지역별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면적</a:t>
                      </a: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algn="l" defTabSz="685800" rtl="0" eaLnBrk="1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면적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(km</a:t>
                      </a:r>
                      <a:r>
                        <a:rPr lang="en-US" altLang="ko-KR" sz="12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구성비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도시지역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비도시지역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963667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100,413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329317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19,034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406596276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강원도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16,830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02189429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485556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10,541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83291463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경기도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10,195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9600134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8,246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3450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8,070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400843835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7,407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4223593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0143065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213055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93716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924335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3941222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4086543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9131479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72038886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28082067"/>
                  </a:ext>
                </a:extLst>
              </a:tr>
              <a:tr h="521318">
                <a:tc gridSpan="5">
                  <a:txBody>
                    <a:bodyPr/>
                    <a:lstStyle/>
                    <a:p>
                      <a:pPr marL="182563" marR="0" lvl="0" indent="-182563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※ </a:t>
                      </a:r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출처</a:t>
                      </a:r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건설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도시계획현황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도시일반현황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 현황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2020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시점 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14217135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EFE684E-7C63-4D4C-9A1E-FD2FB42D12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4398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A987D43-0793-45B3-A7EF-6D417457C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100</a:t>
            </a:fld>
            <a:endParaRPr lang="ko-KR" altLang="en-US"/>
          </a:p>
        </p:txBody>
      </p:sp>
      <p:sp>
        <p:nvSpPr>
          <p:cNvPr id="6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044. </a:t>
            </a:r>
            <a:r>
              <a:rPr kumimoji="0" lang="ko-KR" altLang="en-US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지역 암환자 점유율</a:t>
            </a: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광주전남지역암센터    </a:t>
            </a: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(3/4)</a:t>
            </a:r>
            <a:endParaRPr kumimoji="0" lang="ko-KR" altLang="en-US" sz="22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1333" y="552735"/>
            <a:ext cx="4627974" cy="4300160"/>
          </a:xfrm>
          <a:prstGeom prst="rect">
            <a:avLst/>
          </a:prstGeom>
        </p:spPr>
      </p:pic>
      <p:pic>
        <p:nvPicPr>
          <p:cNvPr id="3" name="그림 2"/>
          <p:cNvPicPr>
            <a:picLocks noChangeAspect="1"/>
          </p:cNvPicPr>
          <p:nvPr/>
        </p:nvPicPr>
        <p:blipFill rotWithShape="1">
          <a:blip r:embed="rId3"/>
          <a:srcRect b="1619"/>
          <a:stretch/>
        </p:blipFill>
        <p:spPr>
          <a:xfrm>
            <a:off x="1121333" y="4787159"/>
            <a:ext cx="4556311" cy="4332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0822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A987D43-0793-45B3-A7EF-6D417457C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101</a:t>
            </a:fld>
            <a:endParaRPr lang="ko-KR" altLang="en-US"/>
          </a:p>
        </p:txBody>
      </p:sp>
      <p:sp>
        <p:nvSpPr>
          <p:cNvPr id="6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044. </a:t>
            </a:r>
            <a:r>
              <a:rPr kumimoji="0" lang="ko-KR" altLang="en-US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지역 암환자 점유율</a:t>
            </a: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광주전남지역암센터    </a:t>
            </a: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(4/4)</a:t>
            </a:r>
            <a:endParaRPr kumimoji="0" lang="ko-KR" altLang="en-US" sz="22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2416" y="552734"/>
            <a:ext cx="4613167" cy="8608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95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5099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제목 1">
            <a:extLst>
              <a:ext uri="{FF2B5EF4-FFF2-40B4-BE49-F238E27FC236}">
                <a16:creationId xmlns:a16="http://schemas.microsoft.com/office/drawing/2014/main" id="{0DDD3FCE-1AAB-4259-A0D2-2B2B840EDD08}"/>
              </a:ext>
            </a:extLst>
          </p:cNvPr>
          <p:cNvSpPr txBox="1">
            <a:spLocks/>
          </p:cNvSpPr>
          <p:nvPr/>
        </p:nvSpPr>
        <p:spPr>
          <a:xfrm>
            <a:off x="560070" y="2417330"/>
            <a:ext cx="5737860" cy="9094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ko-KR" altLang="en-US" sz="4800" b="1" dirty="0">
                <a:latin typeface="+mn-ea"/>
                <a:ea typeface="+mn-ea"/>
              </a:rPr>
              <a:t>주요 사망률</a:t>
            </a:r>
          </a:p>
        </p:txBody>
      </p:sp>
      <p:pic>
        <p:nvPicPr>
          <p:cNvPr id="6" name="그림 5" descr="텍스트이(가) 표시된 사진&#10;&#10;자동 생성된 설명">
            <a:extLst>
              <a:ext uri="{FF2B5EF4-FFF2-40B4-BE49-F238E27FC236}">
                <a16:creationId xmlns:a16="http://schemas.microsoft.com/office/drawing/2014/main" id="{920821A0-1E17-41AB-90C6-D86BD6956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5479CD3-AF29-4206-96DD-97692C8A6E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103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29470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045.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암     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신생물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(C00-D48)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인한 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 간 연령구조의 영향을 보정함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8306609"/>
              </p:ext>
            </p:extLst>
          </p:nvPr>
        </p:nvGraphicFramePr>
        <p:xfrm>
          <a:off x="133064" y="171558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939077F-D6B9-4F63-ADA5-A3E3F903F9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104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027565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045.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암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4969998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1D0F61-0F67-4759-AE01-4616F78A2D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105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56913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046.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심장질환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심장질환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(I20-I51)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인한 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 간 연령구조의 영향을 보정함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0396489"/>
              </p:ext>
            </p:extLst>
          </p:nvPr>
        </p:nvGraphicFramePr>
        <p:xfrm>
          <a:off x="133064" y="171558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D05FBFB2-ABDD-40D1-8187-2BF464B16C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106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7657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046.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심장질환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4831963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1B27A5B-D1C0-4300-B652-58B6B0CD66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107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91430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047.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뇌혈관질환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188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뇌혈관질환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(I60-I69)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인한 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 간 연령구조의 영향을 보정함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6908739"/>
              </p:ext>
            </p:extLst>
          </p:nvPr>
        </p:nvGraphicFramePr>
        <p:xfrm>
          <a:off x="133064" y="1893006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7B703D5-1BA2-476D-9769-5671ACDFF7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108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6467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047.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뇌혈관질환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58F42DC-890C-450A-800D-1FD1794F62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109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98991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002.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면적 및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비도시지역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비율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9F187CB8-FD3C-4DD9-BC57-CB9F8A0294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2890504"/>
              </p:ext>
            </p:extLst>
          </p:nvPr>
        </p:nvGraphicFramePr>
        <p:xfrm>
          <a:off x="136381" y="632272"/>
          <a:ext cx="6585236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0948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1893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318937">
                  <a:extLst>
                    <a:ext uri="{9D8B030D-6E8A-4147-A177-3AD203B41FA5}">
                      <a16:colId xmlns:a16="http://schemas.microsoft.com/office/drawing/2014/main" val="111624836"/>
                    </a:ext>
                  </a:extLst>
                </a:gridCol>
                <a:gridCol w="1318937">
                  <a:extLst>
                    <a:ext uri="{9D8B030D-6E8A-4147-A177-3AD203B41FA5}">
                      <a16:colId xmlns:a16="http://schemas.microsoft.com/office/drawing/2014/main" val="2944023234"/>
                    </a:ext>
                  </a:extLst>
                </a:gridCol>
                <a:gridCol w="1318937">
                  <a:extLst>
                    <a:ext uri="{9D8B030D-6E8A-4147-A177-3AD203B41FA5}">
                      <a16:colId xmlns:a16="http://schemas.microsoft.com/office/drawing/2014/main" val="4018150428"/>
                    </a:ext>
                  </a:extLst>
                </a:gridCol>
              </a:tblGrid>
              <a:tr h="0">
                <a:tc gridSpan="5"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지역별</a:t>
                      </a: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면적</a:t>
                      </a: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algn="l" defTabSz="685800" rtl="0" eaLnBrk="1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면적</a:t>
                      </a:r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(km</a:t>
                      </a:r>
                      <a:r>
                        <a:rPr lang="en-US" altLang="ko-KR" sz="1200" b="0" i="0" u="none" strike="noStrike" baseline="3000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구성비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도시지역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비도시지역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963667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12,348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329317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해남군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1,033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596276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순천시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02189429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고흥군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485556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화순군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83291463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보성군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664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9600134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신안군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3450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장흥군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400843835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영암군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4223593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나주시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0143065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곡성군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213055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장성군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93716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여수시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924335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강진군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3941222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영광군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4086543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광양시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9131479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담양군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72038886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무안군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2808206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구례군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87337711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진도군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3106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완도군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8729724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함평군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887670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목포시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615422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6163B59-F75E-49C1-9BFA-CB1310115A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32680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048.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폐렴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폐렴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(J12-J18)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인한 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 간 연령구조의 영향을 보정함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731397"/>
              </p:ext>
            </p:extLst>
          </p:nvPr>
        </p:nvGraphicFramePr>
        <p:xfrm>
          <a:off x="133064" y="171558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C832AF9-F9AB-4807-BFE0-376D1EF55B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110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24578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048.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폐렴 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9234946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0DBAD6B-51BF-4665-B5C1-F884FF2506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44574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049.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만성하기도질환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188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만성하기도질환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만성 기관지염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폐기종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만성 폐쇄성 폐질환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천식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기관지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확장증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J40-J47)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인한 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 간 연령구조의 영향을 보정함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8390195"/>
              </p:ext>
            </p:extLst>
          </p:nvPr>
        </p:nvGraphicFramePr>
        <p:xfrm>
          <a:off x="131359" y="189846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132AC9B-CDB0-4C97-8569-07E79CE3F4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112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58672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049.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만성하기도질환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D7465D2D-FE55-47FC-B2C3-0E483243DD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40199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050.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호흡기 결핵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0328204"/>
              </p:ext>
            </p:extLst>
          </p:nvPr>
        </p:nvGraphicFramePr>
        <p:xfrm>
          <a:off x="133064" y="625523"/>
          <a:ext cx="6595281" cy="1188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고의적 자해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자살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A15-A16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인한 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 간 연령구조의 영향을 보정함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6907418"/>
              </p:ext>
            </p:extLst>
          </p:nvPr>
        </p:nvGraphicFramePr>
        <p:xfrm>
          <a:off x="133064" y="189846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714633E-AA81-48BD-8158-27FA51BBEA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80795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050.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호흡기 결핵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6418040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</a:t>
                      </a:r>
                      <a:endParaRPr lang="en-US" altLang="ko-KR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0.0</a:t>
                      </a:r>
                      <a:endParaRPr lang="en-US" altLang="ko-KR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0.0</a:t>
                      </a:r>
                      <a:endParaRPr lang="en-US" altLang="ko-KR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0.0</a:t>
                      </a:r>
                      <a:endParaRPr lang="en-US" altLang="ko-KR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5FC0DCE-CA80-4508-9C9B-4DF0C2305F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11668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051.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고의적 자해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188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고의적 자해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자살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X60-X84)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인한 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 간 연령구조의 영향을 보정함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7159325"/>
              </p:ext>
            </p:extLst>
          </p:nvPr>
        </p:nvGraphicFramePr>
        <p:xfrm>
          <a:off x="133064" y="189846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714633E-AA81-48BD-8158-27FA51BBEA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8654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051.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고의적 자해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5FC0DCE-CA80-4508-9C9B-4DF0C2305F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12464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052.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알츠하이머병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61012"/>
          <a:ext cx="6595281" cy="1188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알츠하이머병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(G30)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인한 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 간 연령구조의 영향을 보정함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498178"/>
              </p:ext>
            </p:extLst>
          </p:nvPr>
        </p:nvGraphicFramePr>
        <p:xfrm>
          <a:off x="131359" y="1949246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502FA83-A34B-403D-8EA7-63390C0FA4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118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9147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052.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알츠하이머병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6630528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4B65BAE-80B4-4CDD-97E3-AD7DBE4AA8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119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33270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003.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총 인구수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657080"/>
              </p:ext>
            </p:extLst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집계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조회설정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5784503"/>
              </p:ext>
            </p:extLst>
          </p:nvPr>
        </p:nvGraphicFramePr>
        <p:xfrm>
          <a:off x="131359" y="1699051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51,778,544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51,826,059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51,849,861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51,829,023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51,638,809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9,857,426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9,765,623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9,729,107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9,668,465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9,509,458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3,470,653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3,441,453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3,413,841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3,391,946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3,350,380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2,475,231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2,461,769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2,438,031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2,418,346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2,385,412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2,948,542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2,954,642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2,957,026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2,942,828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2,948,375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1,463,770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1,459,336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1,456,468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1,450,062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1,441,611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1,502,227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1,489,936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1,474,870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1,463,882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1,452,251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1,165,132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1,155,623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1,148,019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1,136,017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1,121,592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280,100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314,126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340,575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355,831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371,895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12,873,895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13,077,153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13,239,666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13,427,014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13,565,450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1,550,142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1,543,052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1,541,502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1,542,840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1,538,492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1,594,432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1,599,252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1,600,007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1,600,837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1,597,427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2,116,770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2,126,282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2,123,709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2,121,029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2,119,257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1,854,607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1,836,832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1,818,917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1,804,104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1,786,855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1,896,424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1,882,970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1,868,745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1,851,549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1,832,803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2,691,706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2,676,831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2,665,836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2,639,422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2,626,609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3,380,404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3,373,988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3,362,553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3,340,216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3,314,183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657,083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667,191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670,989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674,635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676,759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01E58D0-EE34-4471-BBD9-7E480D8E0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25514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053.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간질환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명당 간질환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(K70-K76)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인한 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 간 연령구조의 영향을 보정함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744699"/>
              </p:ext>
            </p:extLst>
          </p:nvPr>
        </p:nvGraphicFramePr>
        <p:xfrm>
          <a:off x="131359" y="171558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598CACA-32D0-4DDA-840F-AE78FECD5F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241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053.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간질환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BB391CA-884C-4860-B8A4-90011A4EDB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900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054.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당뇨병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1892268"/>
              </p:ext>
            </p:extLst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명당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당뇨병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(E10-E14)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인한 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 간 연령구조의 영향을 보정함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2795658"/>
              </p:ext>
            </p:extLst>
          </p:nvPr>
        </p:nvGraphicFramePr>
        <p:xfrm>
          <a:off x="131359" y="171558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598CACA-32D0-4DDA-840F-AE78FECD5F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16388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054.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당뇨병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BB391CA-884C-4860-B8A4-90011A4EDB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93391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055.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치료가능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0202463"/>
              </p:ext>
            </p:extLst>
          </p:nvPr>
        </p:nvGraphicFramePr>
        <p:xfrm>
          <a:off x="133064" y="625523"/>
          <a:ext cx="659220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44201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marR="0" lvl="0" indent="-87313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의료적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지식과 기술을 고려했을 때 시의적절하게 치료를 받았다면 발생하지 않았을 조기 사망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치료를 통해 회피할 수 있는 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OECD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기준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명당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국립중앙의료원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HealthMap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1413233"/>
              </p:ext>
            </p:extLst>
          </p:nvPr>
        </p:nvGraphicFramePr>
        <p:xfrm>
          <a:off x="143961" y="1715582"/>
          <a:ext cx="6573928" cy="58320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498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4982">
                  <a:extLst>
                    <a:ext uri="{9D8B030D-6E8A-4147-A177-3AD203B41FA5}">
                      <a16:colId xmlns:a16="http://schemas.microsoft.com/office/drawing/2014/main" val="2610433869"/>
                    </a:ext>
                  </a:extLst>
                </a:gridCol>
                <a:gridCol w="1314982">
                  <a:extLst>
                    <a:ext uri="{9D8B030D-6E8A-4147-A177-3AD203B41FA5}">
                      <a16:colId xmlns:a16="http://schemas.microsoft.com/office/drawing/2014/main" val="244459356"/>
                    </a:ext>
                  </a:extLst>
                </a:gridCol>
                <a:gridCol w="1314982">
                  <a:extLst>
                    <a:ext uri="{9D8B030D-6E8A-4147-A177-3AD203B41FA5}">
                      <a16:colId xmlns:a16="http://schemas.microsoft.com/office/drawing/2014/main" val="4202290889"/>
                    </a:ext>
                  </a:extLst>
                </a:gridCol>
              </a:tblGrid>
              <a:tr h="360000">
                <a:tc gridSpan="5"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20664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전국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47.34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44.66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43.81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41.83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8898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 서울특별시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36.36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44.24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43.73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44.86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39.12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41.34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42.38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36.48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44.93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53,89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46.73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46.95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43.61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46.13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49.56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48.03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48.36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44.08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45.24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42.95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43.28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DA07938D-EFBB-43E3-94BD-CB45C0E18D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98812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055.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치료가능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사망률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D7F5CF70-C7C9-4659-B975-B717749184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125</a:t>
            </a:fld>
            <a:endParaRPr lang="ko-KR" altLang="en-US"/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2111524"/>
              </p:ext>
            </p:extLst>
          </p:nvPr>
        </p:nvGraphicFramePr>
        <p:xfrm>
          <a:off x="136070" y="645197"/>
          <a:ext cx="6552000" cy="82080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5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6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68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68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rtl="0" fontAlgn="ctr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70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중진료권별</a:t>
                      </a:r>
                      <a:r>
                        <a:rPr lang="en-US" altLang="ko-KR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2019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  <a:endParaRPr lang="ko-KR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6479951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순위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u="none" strike="noStrike" err="1">
                          <a:effectLst/>
                          <a:latin typeface="+mn-ea"/>
                          <a:ea typeface="+mn-ea"/>
                        </a:rPr>
                        <a:t>중진료권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값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순위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u="none" strike="noStrike" err="1">
                          <a:effectLst/>
                          <a:latin typeface="+mn-ea"/>
                          <a:ea typeface="+mn-ea"/>
                        </a:rPr>
                        <a:t>중진료권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값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1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 dirty="0">
                          <a:effectLst/>
                          <a:latin typeface="+mn-ea"/>
                          <a:ea typeface="+mn-ea"/>
                        </a:rPr>
                        <a:t>경기 포천</a:t>
                      </a:r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57.75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36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부산 서부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44.07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2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u="none" strike="noStrike" dirty="0">
                          <a:effectLst/>
                          <a:latin typeface="+mn-ea"/>
                          <a:ea typeface="+mn-ea"/>
                        </a:rPr>
                        <a:t>전남 영광</a:t>
                      </a:r>
                      <a:endParaRPr lang="ko-KR" alt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54.90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37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전북 전주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43.61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3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 dirty="0">
                          <a:effectLst/>
                          <a:latin typeface="+mn-ea"/>
                          <a:ea typeface="+mn-ea"/>
                        </a:rPr>
                        <a:t>충북 충주</a:t>
                      </a:r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54.67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38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충남 천안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43.50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4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강원 속초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54.26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39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대구 동북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43.26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5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u="none" strike="noStrike">
                          <a:effectLst/>
                          <a:latin typeface="+mn-ea"/>
                          <a:ea typeface="+mn-ea"/>
                        </a:rPr>
                        <a:t>전남 해남</a:t>
                      </a:r>
                      <a:endParaRPr lang="ko-KR" altLang="en-US" sz="11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51.53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40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경남 김해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43.20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6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경기 의정부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50.92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41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인천 서북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43.14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7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경남 거창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50.90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42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충북 제천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42.80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8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전북 익산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49.80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43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경남 통영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42.78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9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강원 춘천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49.59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44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경북 구미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42.75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10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전북 군산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49.38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45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울산 서남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42.61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11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충남 논산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49.28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46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강원 동해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42.60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12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u="none" strike="noStrike">
                          <a:effectLst/>
                          <a:latin typeface="+mn-ea"/>
                          <a:ea typeface="+mn-ea"/>
                        </a:rPr>
                        <a:t>전남 나주</a:t>
                      </a:r>
                      <a:endParaRPr lang="ko-KR" altLang="en-US" sz="11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49.25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47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 강원 강릉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42.53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13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경북 안동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49.17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48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충남 공주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42.51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14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대전 동부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49.00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49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경기 이천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42.40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15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인천 중부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48.61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50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울산 동북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42.25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16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전북 정읍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48.50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51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경기 남양주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41.63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17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경북 경주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48.49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52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서울 동북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41.02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18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u="none" strike="noStrike">
                          <a:effectLst/>
                          <a:latin typeface="+mn-ea"/>
                          <a:ea typeface="+mn-ea"/>
                        </a:rPr>
                        <a:t>전남 목포</a:t>
                      </a:r>
                      <a:endParaRPr lang="ko-KR" altLang="en-US" sz="11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47.86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53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광주 동남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40.88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19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인천 동북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47.59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54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인천 남부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40.83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20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강원 평창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47.55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55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경기 부천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40.70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21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부산 중부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46.96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56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부산 동부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40.67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22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충남 홍성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46.94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57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경남 창원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40.30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23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경기 수원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46.80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58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u="none" strike="noStrike">
                          <a:effectLst/>
                          <a:latin typeface="+mn-ea"/>
                          <a:ea typeface="+mn-ea"/>
                        </a:rPr>
                        <a:t>전남 순천</a:t>
                      </a:r>
                      <a:endParaRPr lang="ko-KR" altLang="en-US" sz="11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38.14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24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경남 진주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46.39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59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충남 서산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38.13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25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제주 제주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45.97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60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경기 안양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37.90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26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전북 남원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45.82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61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제주 서귀포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37.76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27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경기 평택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45.78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62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광주 </a:t>
                      </a:r>
                      <a:r>
                        <a:rPr lang="ko-KR" altLang="en-US" sz="1100" u="none" strike="noStrike" err="1">
                          <a:effectLst/>
                          <a:latin typeface="+mn-ea"/>
                          <a:ea typeface="+mn-ea"/>
                        </a:rPr>
                        <a:t>광서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37.39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28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경기 안산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45.67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63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경기 고양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36.95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29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경북 영주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45.63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64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세종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36.48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30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충북 청주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45.37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65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서울 서남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35.79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31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강원 원주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44.47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66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서울 도심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34.90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32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경북 상주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44.43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67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대전 서부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34.43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33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경기 파주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44.33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68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u="none" strike="noStrike">
                          <a:effectLst/>
                          <a:latin typeface="+mn-ea"/>
                          <a:ea typeface="+mn-ea"/>
                        </a:rPr>
                        <a:t>전남 여수</a:t>
                      </a:r>
                      <a:endParaRPr lang="ko-KR" altLang="en-US" sz="11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33.50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34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경북 포항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44.30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69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 dirty="0">
                          <a:effectLst/>
                          <a:latin typeface="+mn-ea"/>
                          <a:ea typeface="+mn-ea"/>
                        </a:rPr>
                        <a:t>경기 성남</a:t>
                      </a:r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33.45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2180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35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대구 서남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44.24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u="none" strike="noStrike">
                          <a:effectLst/>
                          <a:latin typeface="+mn-ea"/>
                          <a:ea typeface="+mn-ea"/>
                        </a:rPr>
                        <a:t>70</a:t>
                      </a:r>
                      <a:endParaRPr lang="en-US" altLang="ko-KR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u="none" strike="noStrike">
                          <a:effectLst/>
                          <a:latin typeface="+mn-ea"/>
                          <a:ea typeface="+mn-ea"/>
                        </a:rPr>
                        <a:t>서울 동남</a:t>
                      </a:r>
                      <a:endParaRPr lang="ko-KR" altLang="en-US" sz="11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688" marR="6688" marT="6688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32.46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88952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6514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71500" y="2428760"/>
            <a:ext cx="5715000" cy="909401"/>
          </a:xfr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txBody>
          <a:bodyPr>
            <a:normAutofit/>
          </a:bodyPr>
          <a:lstStyle/>
          <a:p>
            <a:pPr algn="ctr"/>
            <a:r>
              <a:rPr lang="ko-KR" altLang="en-US" sz="4800" b="1" dirty="0">
                <a:latin typeface="+mn-ea"/>
                <a:ea typeface="+mn-ea"/>
              </a:rPr>
              <a:t>치매</a:t>
            </a:r>
            <a:r>
              <a:rPr lang="en-US" altLang="ko-KR" sz="4800" b="1" dirty="0">
                <a:latin typeface="+mn-ea"/>
                <a:ea typeface="+mn-ea"/>
              </a:rPr>
              <a:t>, </a:t>
            </a:r>
            <a:r>
              <a:rPr lang="ko-KR" altLang="en-US" sz="4800" b="1" dirty="0">
                <a:latin typeface="+mn-ea"/>
                <a:ea typeface="+mn-ea"/>
              </a:rPr>
              <a:t>정신</a:t>
            </a: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A1BA7C0D-D4A8-48C0-A357-6FDD0C879F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EF01C1E-D39E-4EC8-9DDD-C3DB02268D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127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7883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056.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치매환자 수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0505870"/>
              </p:ext>
            </p:extLst>
          </p:nvPr>
        </p:nvGraphicFramePr>
        <p:xfrm>
          <a:off x="116876" y="1581748"/>
          <a:ext cx="6618294" cy="5854233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023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705,473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750,488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794,280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840,192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886,173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116,132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123,699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131,204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139,480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147,595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47,953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51,262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54,561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57,965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61,374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31,228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33,461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35,665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37,811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39,846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32,183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34,429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36,639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38,916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41,292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16,760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17,809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18,838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19,950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21,022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16,939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18,081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19,173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20,238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21,314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9,645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10,360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11,069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11,796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12,525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2,704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2,966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3,228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3,491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3,720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29,090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30,732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32,325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170,974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182,622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138,434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149,060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159,710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34,078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35,922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26,388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27,913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29,392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30,894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32,357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39,986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42,274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44,375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46,476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48,529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37,921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39,899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41,617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43,466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45,380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u="none" strike="noStrike">
                          <a:effectLst/>
                          <a:latin typeface="+mn-ea"/>
                          <a:ea typeface="+mn-ea"/>
                        </a:rPr>
                        <a:t>45,169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u="none" strike="noStrike">
                          <a:effectLst/>
                          <a:latin typeface="+mn-ea"/>
                          <a:ea typeface="+mn-ea"/>
                        </a:rPr>
                        <a:t>47,200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u="none" strike="noStrike">
                          <a:effectLst/>
                          <a:latin typeface="+mn-ea"/>
                          <a:ea typeface="+mn-ea"/>
                        </a:rPr>
                        <a:t>48,931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50,867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52,843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54,458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57,435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60,250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63,028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65,603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50,814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53,653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56,435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59,286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62,164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9,669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10,256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10,867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11,474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12,065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6335982"/>
              </p:ext>
            </p:extLst>
          </p:nvPr>
        </p:nvGraphicFramePr>
        <p:xfrm>
          <a:off x="116876" y="633378"/>
          <a:ext cx="6624247" cy="850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65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세 이상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노인 중 추정 치매환자 수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중앙치매센터 홈페이지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정보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치매오늘은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치매현황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상세조회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및 다운로드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128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5035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056.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치매환자 수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0353241"/>
              </p:ext>
            </p:extLst>
          </p:nvPr>
        </p:nvGraphicFramePr>
        <p:xfrm>
          <a:off x="133622" y="661156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606485350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u="none" strike="noStrike">
                          <a:effectLst/>
                          <a:latin typeface="+mn-ea"/>
                          <a:ea typeface="+mn-ea"/>
                        </a:rPr>
                        <a:t>45,169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u="none" strike="noStrike">
                          <a:effectLst/>
                          <a:latin typeface="+mn-ea"/>
                          <a:ea typeface="+mn-ea"/>
                        </a:rPr>
                        <a:t>47,200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u="none" strike="noStrike">
                          <a:effectLst/>
                          <a:latin typeface="+mn-ea"/>
                          <a:ea typeface="+mn-ea"/>
                        </a:rPr>
                        <a:t>48,931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50,867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52,843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3,049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3,234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3,393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3,570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3,764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4,649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4,880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5,104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5,348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5,591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4,191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4,417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4,627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4,848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5,062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2,731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2,869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2,983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3,095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3,212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1,913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2,003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2,095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2,186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2,280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1,591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1,662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1,713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1,771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1,836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1,287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1,341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1,378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1,418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995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1,048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1,088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1,137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1,187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3,168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3,275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3,360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3,455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3,549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1,933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2,004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2,050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2,101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2,159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1,850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1,942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2,016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2,100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2,204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1,590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1,636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1,678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1,735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1,783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1,417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1,474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1,515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1,562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1,622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2,492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2,583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2,643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2,710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2,793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1,584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1,655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1,726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1,805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1,866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1,760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1,833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1,897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1,980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2,065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1,381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1,428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1,466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1,518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1,575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1,639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1,710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1,770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1,837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1,907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1,462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1,533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1,600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1,669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1,733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1,752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1,831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1,906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1,985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2,050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1,159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1,197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1,230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1,283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1,336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1,575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1,643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1,694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1,755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1,812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129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36610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6497198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1,896,424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1,882,970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1,868,745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1,851,549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1,832,803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234,379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232,327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229,861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224,044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218,589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286,382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283,300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282,786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280,242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276,762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279,331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279,389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279,598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282,189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281,436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110,110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113,839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114,664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115,613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116,726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155,857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156,564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156,750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151,769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150,531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47,285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46,917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46,535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46,280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46,180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30,131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29,624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28,887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28,039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27,535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27,525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27,117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26,563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25,719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25,235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66,736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65,777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64,913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63,922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62,762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43,755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42,803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41,420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40,482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39,375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64,680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63,933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62,737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62,522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62,624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40,136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39,312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38,563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37,800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36,547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36,868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36,144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35,286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34,597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33,753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73,604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71,901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70,354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68,806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67,166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55,616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54,731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54,593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53,699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52,937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82,872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81,991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81,105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86,132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91,107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34,328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33,420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32,861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32,050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31,274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54,774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54,127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53,852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53,099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51,985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46,111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45,795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45,739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44,464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43,365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52,109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51,477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50,689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49,916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48,631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31,765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31,219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30,715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31,227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30,066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42,070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41,263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40,274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38,938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38,217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003.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총 인구수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05257FD6-3EEE-4007-8F25-42AE022527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BDAF01AE-E327-4726-80E7-A2AFC6CCC6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00153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057.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치매환자 비율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5630912"/>
              </p:ext>
            </p:extLst>
          </p:nvPr>
        </p:nvGraphicFramePr>
        <p:xfrm>
          <a:off x="115440" y="1562486"/>
          <a:ext cx="6612904" cy="58320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25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25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25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2524">
                  <a:extLst>
                    <a:ext uri="{9D8B030D-6E8A-4147-A177-3AD203B41FA5}">
                      <a16:colId xmlns:a16="http://schemas.microsoft.com/office/drawing/2014/main" val="3856044445"/>
                    </a:ext>
                  </a:extLst>
                </a:gridCol>
                <a:gridCol w="1052524">
                  <a:extLst>
                    <a:ext uri="{9D8B030D-6E8A-4147-A177-3AD203B41FA5}">
                      <a16:colId xmlns:a16="http://schemas.microsoft.com/office/drawing/2014/main" val="1123061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5640460"/>
              </p:ext>
            </p:extLst>
          </p:nvPr>
        </p:nvGraphicFramePr>
        <p:xfrm>
          <a:off x="115440" y="626007"/>
          <a:ext cx="6624247" cy="850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65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세 이상 노인 중 추정 치매환자 비율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중앙치매센터 홈페이지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정보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치매오늘은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치매현황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상세조회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및 다운로드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D6132D31-AB32-491F-A30A-DD04CAE718C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E13833A-2A89-4948-8DF4-9398309213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130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78826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057.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치매환자 비율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1485055"/>
              </p:ext>
            </p:extLst>
          </p:nvPr>
        </p:nvGraphicFramePr>
        <p:xfrm>
          <a:off x="149680" y="661158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16325717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602091AD-9D7F-49A8-926A-ABE66DBA9F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11A9F79-65FB-468B-8F9A-A8926529C9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131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21290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058.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경도인지장애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환자수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132</a:t>
            </a:fld>
            <a:endParaRPr lang="ko-KR" altLang="en-US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1226276"/>
              </p:ext>
            </p:extLst>
          </p:nvPr>
        </p:nvGraphicFramePr>
        <p:xfrm>
          <a:off x="116187" y="1575769"/>
          <a:ext cx="6618294" cy="5854233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023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1,590,702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1,668,243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1,751,988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1,848,995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1,949,198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281,661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294,894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309,585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327,086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344,326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118,781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124,993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131,605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139,614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147,910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74,712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78,639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82,669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87,224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92,001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73,692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78,023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82,712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88,047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93,694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39,019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40,821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42,730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44,899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47,159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38,991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40,966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43,196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45,668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48,220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24,226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25,837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27,614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29,747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32,017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5,790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6,336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6,904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7,505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8,092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314,223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334,650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356,454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381,137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407,168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61,352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64,374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67,453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71,064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74,749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56,380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58,867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61,540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64,485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67,539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82,672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85,568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88,789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92,302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95,850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79,543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81,860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84,534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87,697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90,863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92,441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94,874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97,534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100,767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104,120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111,494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116,496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121,777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128,288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135,285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114,989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119,485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124,499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130,020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135,569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20,736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21,560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22,392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23,446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24,635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7005572"/>
              </p:ext>
            </p:extLst>
          </p:nvPr>
        </p:nvGraphicFramePr>
        <p:xfrm>
          <a:off x="116187" y="627399"/>
          <a:ext cx="6624247" cy="850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65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세 이상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노인 중 추정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경도인지장애 환자수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중앙치매센터 홈페이지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정보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치매오늘은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치매현황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상세조회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및 다운로드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1912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058.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경도인지장애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환자수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133</a:t>
            </a:fld>
            <a:endParaRPr lang="ko-KR" altLang="en-US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4107790"/>
              </p:ext>
            </p:extLst>
          </p:nvPr>
        </p:nvGraphicFramePr>
        <p:xfrm>
          <a:off x="149680" y="661158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16325717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92,441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94,874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97,534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100,767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104,120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7,239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7,544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7,841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8,217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8,646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10,455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10,821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11,282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11,910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12,516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8,811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9,145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9,508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9,964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10,421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5,489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5,678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5,835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5,994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6,220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3,958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4,131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4,350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4,571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4,743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3,091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3,177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3,275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3,374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3,481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2,405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2,448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2,479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2,507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2,526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1,949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2,009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2,071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2,134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2,187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6,012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6,055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6,143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6,291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6,431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3,622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3,676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3,727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3,792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3,861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3,649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3,744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3,838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3,960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4,105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3,002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3,029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3,070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3,120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3,173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2,738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2,800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2,868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2,923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2,971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4,995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5,082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5,163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5,282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5,402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3,184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3,237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3,314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3,403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3,490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3,703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3,778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3,869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4,003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4,165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2,657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2,710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2,772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2,836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2,896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3,404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3,484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3,563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3,630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3,715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2,947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3,026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3,095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3,157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3,229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3,595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3,658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3,744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3,849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3,948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2,324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2,362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2,398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2,465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2,539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3,210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3,280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3,327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3,386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3,453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6" name="그림 5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0016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경도인지장애환자 비율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134</a:t>
            </a:fld>
            <a:endParaRPr lang="ko-KR" altLang="en-US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7489027"/>
              </p:ext>
            </p:extLst>
          </p:nvPr>
        </p:nvGraphicFramePr>
        <p:xfrm>
          <a:off x="116187" y="1575769"/>
          <a:ext cx="6618294" cy="5854233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023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0812355"/>
              </p:ext>
            </p:extLst>
          </p:nvPr>
        </p:nvGraphicFramePr>
        <p:xfrm>
          <a:off x="116187" y="627399"/>
          <a:ext cx="6624247" cy="850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65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세 이상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노인 중 추정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경도인지장애 환자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비율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 smtClean="0"/>
                        <a:t>단위</a:t>
                      </a:r>
                      <a:endParaRPr lang="ko-KR" altLang="en-US" sz="1200" b="0" dirty="0"/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중앙치매센터 홈페이지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정보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치매오늘은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치매현황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상세조회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및 다운로드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94148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059.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경도인지장애환자 비율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135</a:t>
            </a:fld>
            <a:endParaRPr lang="ko-KR" altLang="en-US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875513"/>
              </p:ext>
            </p:extLst>
          </p:nvPr>
        </p:nvGraphicFramePr>
        <p:xfrm>
          <a:off x="149680" y="661158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16325717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104,120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24.8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24.9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8007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060.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치매 사망자수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19258"/>
              </p:ext>
            </p:extLst>
          </p:nvPr>
        </p:nvGraphicFramePr>
        <p:xfrm>
          <a:off x="133064" y="661012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알츠하이머병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(G30)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인한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6532729"/>
              </p:ext>
            </p:extLst>
          </p:nvPr>
        </p:nvGraphicFramePr>
        <p:xfrm>
          <a:off x="133064" y="1775130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4,823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6,157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6,744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7,532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502FA83-A34B-403D-8EA7-63390C0FA4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136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3590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060.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치매 사망자수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467019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4B65BAE-80B4-4CDD-97E3-AD7DBE4AA8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137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61885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061.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치매 사망률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0473223"/>
              </p:ext>
            </p:extLst>
          </p:nvPr>
        </p:nvGraphicFramePr>
        <p:xfrm>
          <a:off x="133064" y="661012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인구 십만 명당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알츠하이머병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(G30)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인한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0215009"/>
              </p:ext>
            </p:extLst>
          </p:nvPr>
        </p:nvGraphicFramePr>
        <p:xfrm>
          <a:off x="133064" y="1775130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502FA83-A34B-403D-8EA7-63390C0FA4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138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53648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061.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치매 사망률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9837492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4B65BAE-80B4-4CDD-97E3-AD7DBE4AA8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139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17648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004.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인구밀도                    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8024309"/>
              </p:ext>
            </p:extLst>
          </p:nvPr>
        </p:nvGraphicFramePr>
        <p:xfrm>
          <a:off x="133063" y="625523"/>
          <a:ext cx="6593577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104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4252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일정지역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내의 인구를 해당 지역의 면적으로 나눈 수치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인구의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과밀 정도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/km</a:t>
                      </a:r>
                      <a:r>
                        <a:rPr lang="en-US" altLang="ko-KR" sz="1200" kern="1200" baseline="300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endParaRPr lang="ko-KR" altLang="en-US" sz="1200" kern="1200" baseline="300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indent="-87313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사회일반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한국도시통계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 및 연령별 인구와 인구밀도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1154547"/>
              </p:ext>
            </p:extLst>
          </p:nvPr>
        </p:nvGraphicFramePr>
        <p:xfrm>
          <a:off x="131359" y="1699051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513.54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514.97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515.66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516.07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516.18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16,558.73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16,408.92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16,286.73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16,135.12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16,074.79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4,564.35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4,544.31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4,507.11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4,469.77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4,433.44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2,937.64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2,931.10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2,920.65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2,911.86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35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2,906.31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2,815.69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2,811.98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2,801.43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2,786.32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2,781.07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2,792.15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2,769.69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2,773.56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2,778.83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35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2,759.55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2,815.94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2,807.77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2,784.48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2,761.54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2,733.11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1,230.68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1,248.77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1,263.80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1,283.61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35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1,298.96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1,106.11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1,105.11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1,097.96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1,088.63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35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1,080.96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453.64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522.83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602.37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675.69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35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732.50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337.67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346.97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355.15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360.62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35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362.65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319.29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320.11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320.73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320.11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35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319.02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252.94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254.89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257.28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258.40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257.56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231.76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231.11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229.84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227.64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225.42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213.84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214.87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215.24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215.89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35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216.02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155.04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154.55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153.74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152.55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350" b="1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151.37</a:t>
                      </a:r>
                      <a:endParaRPr lang="en-US" altLang="ko-KR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142.02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141.89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141.43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140.64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35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140.06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91.83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91.44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350" b="0" i="0" u="none" strike="noStrike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91.35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D0758CD-AD68-4F2C-B75A-26DFAD5C6A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79310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062.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정신질환 치료받은 환자 수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4571949"/>
              </p:ext>
            </p:extLst>
          </p:nvPr>
        </p:nvGraphicFramePr>
        <p:xfrm>
          <a:off x="133064" y="661012"/>
          <a:ext cx="6595281" cy="1188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정신의료기관 소재지 기준으로 치매 제외한 정신질환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(F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코드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으로 치료받은 환자 수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국가정신건강현황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정신건강지표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기관 종류 및 시도에 따른 정신의료기관에서 치료받은 환자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입원 및 외래 포함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주요 진단 현황 및 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명당 치료받은 수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8692223"/>
              </p:ext>
            </p:extLst>
          </p:nvPr>
        </p:nvGraphicFramePr>
        <p:xfrm>
          <a:off x="133064" y="1923040"/>
          <a:ext cx="6588458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1,946,129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2,135,852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2,215,055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430,925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478,079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493,960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172,198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187,761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195,028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117,132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124,330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128,838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105,867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113,172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118,765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60,039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63,392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64,789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77,010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82,383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84,901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39,431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42,500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44,181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6,550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8,478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9,683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403,647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449,256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468,448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59,995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62,861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67,159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59,546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68,103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70,457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75,189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81,494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82,118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73,668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75,273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77,093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57,463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59,683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61,271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84,572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91,546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93,821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110,868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116,627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121,553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12,029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30,914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32,990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502FA83-A34B-403D-8EA7-63390C0FA4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140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30109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063.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정신질환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치료받은 환자 비율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4B65BAE-80B4-4CDD-97E3-AD7DBE4AA8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141</a:t>
            </a:fld>
            <a:endParaRPr lang="ko-KR" altLang="en-US"/>
          </a:p>
        </p:txBody>
      </p:sp>
      <p:graphicFrame>
        <p:nvGraphicFramePr>
          <p:cNvPr id="8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370590"/>
              </p:ext>
            </p:extLst>
          </p:nvPr>
        </p:nvGraphicFramePr>
        <p:xfrm>
          <a:off x="133064" y="661012"/>
          <a:ext cx="6595281" cy="1737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정신의료기관 소재지 기준으로 치매 제외한 정신질환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(F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코드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으로 치료받은 환자 수의 비율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국가정신건강현황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정신건강지표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기관 종류 및 시도에 따른 정신의료기관에서 치료받은 환자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입원 및 외래 포함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주요 진단 현황 및 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명당 치료받은 수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164523"/>
              </p:ext>
            </p:extLst>
          </p:nvPr>
        </p:nvGraphicFramePr>
        <p:xfrm>
          <a:off x="133064" y="2496249"/>
          <a:ext cx="6588458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6986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064.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중증 정신질환 치료받은 환자 수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6940416"/>
              </p:ext>
            </p:extLst>
          </p:nvPr>
        </p:nvGraphicFramePr>
        <p:xfrm>
          <a:off x="133064" y="661012"/>
          <a:ext cx="6595281" cy="1554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정신의료기관 소재지 기준으로 치매 제외한 중증 정신질환으로 치료받은 환자 수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중증 정신질환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조현병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분열형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및 망상 장애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형 및 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형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양극성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장애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중등도 이상 우울에피소드 및 재발성 우울장애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국가정신건강현황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정신건강지표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기관 종류 및 시도에 따른 정신의료기관에서 치료받은 환자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입원 및 외래 포함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주요 진단 현황 및 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명당 치료받은 수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0503190"/>
              </p:ext>
            </p:extLst>
          </p:nvPr>
        </p:nvGraphicFramePr>
        <p:xfrm>
          <a:off x="133064" y="2298355"/>
          <a:ext cx="6588458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622,626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650,525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646,967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135,590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146,357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145,858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48,559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51,378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51,657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36,685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37,521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37,006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38,579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41,206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39,281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19,573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20,011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19,969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22,450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22,503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21,352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9,919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9,797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9,488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2,388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125,296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129,483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130,675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19,673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20,237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20,014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20,558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20,471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27,057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27,069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26,521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25,606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25,487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25,279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19,927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19,783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19,464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32,153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33,235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33,295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35,210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35,343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35,166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8,202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8,311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502FA83-A34B-403D-8EA7-63390C0FA4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142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68739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065.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중증 정신질환 치료받은 환자 비율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4B65BAE-80B4-4CDD-97E3-AD7DBE4AA8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143</a:t>
            </a:fld>
            <a:endParaRPr lang="ko-KR" altLang="en-US"/>
          </a:p>
        </p:txBody>
      </p:sp>
      <p:graphicFrame>
        <p:nvGraphicFramePr>
          <p:cNvPr id="8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5786809"/>
              </p:ext>
            </p:extLst>
          </p:nvPr>
        </p:nvGraphicFramePr>
        <p:xfrm>
          <a:off x="133064" y="661012"/>
          <a:ext cx="6595281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정신의료기관 소재지 기준으로 치매 제외한 중증 정신질환으로 치료받은 환자 수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중증 정신질환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조현병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분열형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및 망상 장애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형 및 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형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양극성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장애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중등도 이상 우울에피소드 및 재발성 우울장애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국가정신건강현황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정신건강지표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기관 종류 및 시도에 따른 정신의료기관에서 치료받은 환자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입원 및 외래 포함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주요 진단 현황 및 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명당 치료받은 수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4790713"/>
              </p:ext>
            </p:extLst>
          </p:nvPr>
        </p:nvGraphicFramePr>
        <p:xfrm>
          <a:off x="133064" y="2662241"/>
          <a:ext cx="6588458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734972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0051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8986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제목 1">
            <a:extLst>
              <a:ext uri="{FF2B5EF4-FFF2-40B4-BE49-F238E27FC236}">
                <a16:creationId xmlns:a16="http://schemas.microsoft.com/office/drawing/2014/main" id="{BAAB79AE-BAFF-4822-98B7-556D0A690F54}"/>
              </a:ext>
            </a:extLst>
          </p:cNvPr>
          <p:cNvSpPr txBox="1">
            <a:spLocks/>
          </p:cNvSpPr>
          <p:nvPr/>
        </p:nvSpPr>
        <p:spPr>
          <a:xfrm>
            <a:off x="648653" y="2383040"/>
            <a:ext cx="5737860" cy="9094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ko-KR" altLang="en-US" sz="4800" b="1" dirty="0" smtClean="0">
                <a:latin typeface="+mn-ea"/>
                <a:ea typeface="+mn-ea"/>
              </a:rPr>
              <a:t>장애</a:t>
            </a:r>
            <a:r>
              <a:rPr lang="en-US" altLang="ko-KR" sz="4800" b="1" dirty="0" smtClean="0">
                <a:latin typeface="+mn-ea"/>
                <a:ea typeface="+mn-ea"/>
              </a:rPr>
              <a:t>, </a:t>
            </a:r>
            <a:r>
              <a:rPr lang="ko-KR" altLang="en-US" sz="4800" b="1" dirty="0" smtClean="0">
                <a:latin typeface="+mn-ea"/>
                <a:ea typeface="+mn-ea"/>
              </a:rPr>
              <a:t>재활</a:t>
            </a:r>
            <a:endParaRPr lang="ko-KR" altLang="en-US" sz="4800" b="1" dirty="0">
              <a:latin typeface="+mn-ea"/>
              <a:ea typeface="+mn-ea"/>
            </a:endParaRPr>
          </a:p>
        </p:txBody>
      </p:sp>
      <p:pic>
        <p:nvPicPr>
          <p:cNvPr id="6" name="그림 5" descr="텍스트이(가) 표시된 사진&#10;&#10;자동 생성된 설명">
            <a:extLst>
              <a:ext uri="{FF2B5EF4-FFF2-40B4-BE49-F238E27FC236}">
                <a16:creationId xmlns:a16="http://schemas.microsoft.com/office/drawing/2014/main" id="{30D6E079-7D51-4E0E-839D-651C86A96B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5D158C2-6F0F-49DF-856F-B6E2AD841C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145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28572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066.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장애인 수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270718"/>
              </p:ext>
            </p:extLst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장애인복지법에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따른 등록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장애인 수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en-US" altLang="ko-KR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복지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장애인현황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장애정도별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등록장애인수</a:t>
                      </a:r>
                      <a:endParaRPr lang="en-US" altLang="ko-KR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4197588"/>
              </p:ext>
            </p:extLst>
          </p:nvPr>
        </p:nvGraphicFramePr>
        <p:xfrm>
          <a:off x="131359" y="1707962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37815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737815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737815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2,618,918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2,633,026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2,644,700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394,843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394,190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392,123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175,378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176,293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176,451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125,485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126,398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127,282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144,574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146,321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148,646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70,177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70,061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69,819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73,222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72,853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72,489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51,014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51,122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51,330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12,046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12,346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12,630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559,878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569,726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578,668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101,484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101,615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101,714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97,688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97,932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97,839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133,724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134,250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134,749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132,364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132,207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132,057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141,888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140,942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139,868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180,898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181,366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182,538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187,968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188,749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189,621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36,287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36,655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36,876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7E1784F-2CDD-438B-B6D1-B1014C2263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146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0217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066.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장애인 수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C1597D39-EF9A-463C-A36A-66F9A62705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7901088"/>
              </p:ext>
            </p:extLst>
          </p:nvPr>
        </p:nvGraphicFramePr>
        <p:xfrm>
          <a:off x="131360" y="629732"/>
          <a:ext cx="659016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35540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735540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735540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141,888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140,942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139,868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14,024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13,911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13,822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17,980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17,870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17,835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15,939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15,944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15,911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8,659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8,600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8,531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7,765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7,760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7,719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4,011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4,023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7,545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7,493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7,396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4,467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4,414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4,398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5,107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5,166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5,166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6,483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6,397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6,343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4,772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4,689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4,650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6,280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6,341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5,214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5,119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5,075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20823904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4,208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4,104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4,025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236168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4,630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4,591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4,546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0985619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10794890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4,339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4,244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4,175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13140119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E4F83D7-9095-4EC5-9593-FEAA2BCFA0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147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45309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067.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장애인 비율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8362958"/>
              </p:ext>
            </p:extLst>
          </p:nvPr>
        </p:nvGraphicFramePr>
        <p:xfrm>
          <a:off x="133064" y="625523"/>
          <a:ext cx="6595281" cy="1371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인구수에 대한 장애인복지법에 따른 등록 장애인의 비율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장애인 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복지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장애인현황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장애정도별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등록장애인수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5BCDF0A-80EA-4DD8-8BDA-646A259679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148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1787765"/>
              </p:ext>
            </p:extLst>
          </p:nvPr>
        </p:nvGraphicFramePr>
        <p:xfrm>
          <a:off x="131359" y="2083282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37815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737815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737815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4319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067.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장애인 비율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7216BCE-FF99-47E5-B364-3898256700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149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C1597D39-EF9A-463C-A36A-66F9A62705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3056559"/>
              </p:ext>
            </p:extLst>
          </p:nvPr>
        </p:nvGraphicFramePr>
        <p:xfrm>
          <a:off x="131360" y="629732"/>
          <a:ext cx="659016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35540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735540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735540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20823904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236168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0985619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10794890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131401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52634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3637531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155.04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154.55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153.74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152.55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151.37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4,621.60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4,603.78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4,538.71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4,499.85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4,452.94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570.21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566.54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560.94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554.79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552.23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87840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306.20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305.77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306.63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306.69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306.89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161.39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171.56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180.98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187.10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188.47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332.26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335.92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336.54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338.09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338.49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103.31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103.78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102.25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56.03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62.10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59.93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84.97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82.67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81.47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80.40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65.91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62.38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82.99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82.19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81.24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79.72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65.33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63.17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96.34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94.41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89.35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182.85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182.57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184.27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182.32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180.35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87.73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87.55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85.23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118.46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117.09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115.32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113.97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113.38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89.42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133.74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132.85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131.44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129.79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127.76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004.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인구밀도                     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05257FD6-3EEE-4007-8F25-42AE022527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8C760AE-B144-433E-B540-4B70F5884A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77600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068.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심한 장애인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비율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4507176"/>
              </p:ext>
            </p:extLst>
          </p:nvPr>
        </p:nvGraphicFramePr>
        <p:xfrm>
          <a:off x="133064" y="625523"/>
          <a:ext cx="6595281" cy="1371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인구수에 대한 장애인복지법에 따른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심한 장애인의 비율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심한 장애인 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복지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장애인현황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장애정도별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등록장애인수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5BCDF0A-80EA-4DD8-8BDA-646A259679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150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3711572"/>
              </p:ext>
            </p:extLst>
          </p:nvPr>
        </p:nvGraphicFramePr>
        <p:xfrm>
          <a:off x="131359" y="2083282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37815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737815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737815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68403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068.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심한 장애인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비율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7216BCE-FF99-47E5-B364-3898256700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151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C1597D39-EF9A-463C-A36A-66F9A62705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5494764"/>
              </p:ext>
            </p:extLst>
          </p:nvPr>
        </p:nvGraphicFramePr>
        <p:xfrm>
          <a:off x="131360" y="629732"/>
          <a:ext cx="659016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35540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735540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735540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823904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236168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85619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794890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1401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81740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069. </a:t>
            </a:r>
            <a:r>
              <a:rPr lang="ko-KR" altLang="en-US" sz="2400" b="1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장기요양급여 수급자 수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14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1777397"/>
              </p:ext>
            </p:extLst>
          </p:nvPr>
        </p:nvGraphicFramePr>
        <p:xfrm>
          <a:off x="133064" y="661012"/>
          <a:ext cx="6598662" cy="1019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50662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1510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lvl="0" indent="-88900"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노인장기요양보험에 따른 장기요양등급 급여이용수급자 수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복지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노인장기요양보험통계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정기요양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급여실적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등급별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급여종류별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장기요양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급여실적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4456239-7D62-4046-A96C-669642608C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152</a:t>
            </a:fld>
            <a:endParaRPr lang="ko-KR" altLang="en-US"/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966836"/>
              </p:ext>
            </p:extLst>
          </p:nvPr>
        </p:nvGraphicFramePr>
        <p:xfrm>
          <a:off x="130506" y="1777550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578,867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648,792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732,181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807,067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899,113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88,998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96,775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105,334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111,380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121,860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31,410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35,847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42,136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47,590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53,861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24,301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28,010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31,884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35,188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39,728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32,820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36,862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41,439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44,963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49,871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15,214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16,889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19,201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23,146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15,817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17,521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19,921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21,689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23,536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7,309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8,362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9,671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11,094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12,855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125,817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141,263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158,222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172,024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191,315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25,759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28,186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30,922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33,412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36,816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21,499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24,512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28,479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31,949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35,791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31,925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36,873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42,150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46,752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51,982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30,827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34,873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40,408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45,787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51,420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35,715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39,720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44,184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49,681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54,931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43,313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48,432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54,947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62,113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70,022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38,039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43,611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51,350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59,463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67,748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7,915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8,464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9,544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10,327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9201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069. </a:t>
            </a:r>
            <a:r>
              <a:rPr lang="ko-KR" altLang="en-US" sz="2400" b="1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장기요양급여 수급자 수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6" name="Rectangle 1"/>
          <p:cNvSpPr>
            <a:spLocks noChangeArrowheads="1"/>
          </p:cNvSpPr>
          <p:nvPr/>
        </p:nvSpPr>
        <p:spPr bwMode="auto">
          <a:xfrm>
            <a:off x="145975" y="123921"/>
            <a:ext cx="646414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31D07B-3983-496B-8EE2-DB4F052F17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153</a:t>
            </a:fld>
            <a:endParaRPr lang="ko-KR" altLang="en-US"/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4414967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35,715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39,720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44,184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49,681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54,931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2,211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4,589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5,120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5,595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4,396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4,985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2,223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2,243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2,258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44824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070. </a:t>
            </a:r>
            <a:r>
              <a:rPr lang="ko-KR" altLang="en-US" sz="2400" b="1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장기요양급여 수급자 비</a:t>
            </a:r>
            <a:r>
              <a:rPr lang="ko-KR" altLang="en-US" sz="2400" b="1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율</a:t>
            </a:r>
            <a:r>
              <a:rPr lang="ko-KR" altLang="en-US" sz="2400" b="1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14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7252519"/>
              </p:ext>
            </p:extLst>
          </p:nvPr>
        </p:nvGraphicFramePr>
        <p:xfrm>
          <a:off x="133064" y="661012"/>
          <a:ext cx="6598662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50662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1510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lvl="0" indent="-88900"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총 인구수에 대한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노인장기요양보험에 따른 장기요양등급 급여이용수급자의 비율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장기요양급여 수급자 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인구수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복지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노인장기요양보험통계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정기요양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급여실적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등급별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급여종류별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장기요양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급여실적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4456239-7D62-4046-A96C-669642608C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154</a:t>
            </a:fld>
            <a:endParaRPr lang="ko-KR" altLang="en-US"/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1313975"/>
              </p:ext>
            </p:extLst>
          </p:nvPr>
        </p:nvGraphicFramePr>
        <p:xfrm>
          <a:off x="133064" y="2153039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6987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070. </a:t>
            </a:r>
            <a:r>
              <a:rPr lang="ko-KR" altLang="en-US" sz="2400" b="1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장기요양급여 수급자 </a:t>
            </a:r>
            <a:r>
              <a:rPr lang="ko-KR" altLang="en-US" sz="2400" b="1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비율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6" name="Rectangle 1"/>
          <p:cNvSpPr>
            <a:spLocks noChangeArrowheads="1"/>
          </p:cNvSpPr>
          <p:nvPr/>
        </p:nvSpPr>
        <p:spPr bwMode="auto">
          <a:xfrm>
            <a:off x="145975" y="123921"/>
            <a:ext cx="6464146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31D07B-3983-496B-8EE2-DB4F052F17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155</a:t>
            </a:fld>
            <a:endParaRPr lang="ko-KR" altLang="en-US"/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6306898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1345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071. </a:t>
            </a:r>
            <a:r>
              <a:rPr lang="ko-KR" altLang="en-US" sz="2400" b="1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장애친화</a:t>
            </a:r>
            <a:r>
              <a:rPr lang="ko-KR" altLang="en-US" sz="2400" b="1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건강검진기관 현황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14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4081844"/>
              </p:ext>
            </p:extLst>
          </p:nvPr>
        </p:nvGraphicFramePr>
        <p:xfrm>
          <a:off x="133064" y="661012"/>
          <a:ext cx="6598662" cy="745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50662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1510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lvl="0" indent="-88900" algn="just"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일반건강검진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암 검진 등 국가건강검진을 장애인이 안전하고 편리하게 검진받을 수 있도록 장애특성을 고려한 건강검진 서비스를 제공하는 기관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보건복지부 국립재활원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중앙장애인보건의료센터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장애친화건강검진기관 찾기</a:t>
                      </a:r>
                      <a:endParaRPr lang="ko-KR" altLang="en-US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4456239-7D62-4046-A96C-669642608C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156</a:t>
            </a:fld>
            <a:endParaRPr lang="ko-KR" altLang="en-US"/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7631466"/>
              </p:ext>
            </p:extLst>
          </p:nvPr>
        </p:nvGraphicFramePr>
        <p:xfrm>
          <a:off x="134739" y="1514490"/>
          <a:ext cx="6596986" cy="57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70207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275910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2167676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의료기관명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서비스 제공 여부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서울의료원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개시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국립재활원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개시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 rowSpan="3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부산의료원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준비중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부산성모병원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개시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연제일신병원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준비중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인천광역시의료원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개시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대청병원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준비중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경기도의료원 </a:t>
                      </a:r>
                      <a:r>
                        <a:rPr lang="ko-KR" altLang="en-US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수원병원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개시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원주의료원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개시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대자인병원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준비중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 rowSpan="3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안동의료원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개시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순천향대학교 </a:t>
                      </a:r>
                      <a:r>
                        <a:rPr lang="ko-KR" altLang="en-US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구미병원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준비중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경북권역재활병원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준비중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 rowSpan="4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마산의료원</a:t>
                      </a:r>
                      <a:endParaRPr lang="en-US" altLang="ko-KR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개시</a:t>
                      </a:r>
                      <a:endParaRPr lang="en-US" altLang="ko-KR" sz="12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양산부산대학교병원</a:t>
                      </a:r>
                      <a:endParaRPr lang="en-US" altLang="ko-KR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준비중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진주고려병원</a:t>
                      </a:r>
                      <a:endParaRPr lang="en-US" altLang="ko-KR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준비중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조은금강병원</a:t>
                      </a:r>
                      <a:endParaRPr lang="en-US" altLang="ko-KR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준비중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서귀포의료원</a:t>
                      </a:r>
                      <a:endParaRPr lang="en-US" altLang="ko-KR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개시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중앙병원</a:t>
                      </a:r>
                      <a:endParaRPr lang="en-US" altLang="ko-KR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준비중</a:t>
                      </a:r>
                      <a:endParaRPr lang="en-US" altLang="ko-KR" sz="12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69673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4796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072.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근무 재활의학과 전문의 수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3355C409-2A35-4C4C-AABF-0F98C6446E2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27095" y="614899"/>
          <a:ext cx="6603810" cy="1033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8443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37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∙ 의료기관 근무 중인 </a:t>
                      </a:r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재활의학과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전문의 수</a:t>
                      </a:r>
                      <a:endParaRPr lang="en-US" altLang="ko-KR" sz="1200" b="0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∙ </a:t>
                      </a:r>
                      <a:r>
                        <a:rPr lang="ko-KR" altLang="en-US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 만명 당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보건의료인력실태조사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전문과목별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의료기관 근무 전문의 수</a:t>
                      </a:r>
                      <a:endParaRPr lang="en-US" altLang="ko-KR" sz="1200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4B07ED6-2BA7-47AF-B621-A17F96A5B1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157</a:t>
            </a:fld>
            <a:endParaRPr lang="ko-KR" altLang="en-US"/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27095" y="1732451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9" name="그림 8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2442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073.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근무 물리치료사 수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549146"/>
            <a:ext cx="2032084" cy="416549"/>
          </a:xfrm>
          <a:prstGeom prst="rect">
            <a:avLst/>
          </a:prstGeom>
        </p:spPr>
      </p:pic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3355C409-2A35-4C4C-AABF-0F98C6446E2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27095" y="614899"/>
          <a:ext cx="6603810" cy="1033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8443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37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∙ 의료기관 근무 중인 </a:t>
                      </a:r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물리치료사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수</a:t>
                      </a:r>
                      <a:endParaRPr lang="en-US" altLang="ko-KR" sz="1200" b="0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∙ </a:t>
                      </a:r>
                      <a:r>
                        <a:rPr lang="ko-KR" altLang="en-US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 만명 당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보건의료인력실태조사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의료기관 유형별 근무 물리치료사 수</a:t>
                      </a:r>
                      <a:endParaRPr lang="en-US" altLang="ko-KR" sz="1200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4B07ED6-2BA7-47AF-B621-A17F96A5B1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158</a:t>
            </a:fld>
            <a:endParaRPr lang="ko-KR" altLang="en-US"/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27095" y="1732451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66929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074.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근무 작업치료사 수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549146"/>
            <a:ext cx="2032084" cy="416549"/>
          </a:xfrm>
          <a:prstGeom prst="rect">
            <a:avLst/>
          </a:prstGeom>
        </p:spPr>
      </p:pic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3355C409-2A35-4C4C-AABF-0F98C6446E2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27095" y="614899"/>
          <a:ext cx="6603810" cy="1033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8443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37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∙ 의료기관 근무 중인 </a:t>
                      </a:r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작업치료사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수</a:t>
                      </a:r>
                      <a:endParaRPr lang="en-US" altLang="ko-KR" sz="1200" b="0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∙ </a:t>
                      </a:r>
                      <a:r>
                        <a:rPr lang="ko-KR" altLang="en-US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 만명 당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보건의료인력실태조사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의료기관 유형별 근무 작업치료사 수</a:t>
                      </a:r>
                      <a:endParaRPr lang="en-US" altLang="ko-KR" sz="1200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4B07ED6-2BA7-47AF-B621-A17F96A5B1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159</a:t>
            </a:fld>
            <a:endParaRPr lang="ko-KR" altLang="en-US"/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8946279"/>
              </p:ext>
            </p:extLst>
          </p:nvPr>
        </p:nvGraphicFramePr>
        <p:xfrm>
          <a:off x="127095" y="1732451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3974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005.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가임여성인구              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0692680"/>
              </p:ext>
            </p:extLst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~49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사이로 임신이 가능한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여성인구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indent="-87313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주민등록연앙인구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5660123"/>
              </p:ext>
            </p:extLst>
          </p:nvPr>
        </p:nvGraphicFramePr>
        <p:xfrm>
          <a:off x="131359" y="1699051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12,520,068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12,311,964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12,088,187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11,857,169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11,620,204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2,581,454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2,533,595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2,491,766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2,453,952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2,404,055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803,905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780,437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757,418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736,853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717,220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597,857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582,446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564,862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547,103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529,087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739,723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726,652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712,890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696,623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682,055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377,475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369,565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362,157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354,442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346,146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383,669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373,523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362,475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352,214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343,612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287,628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277,932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267,928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257,496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246,945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68,349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77,993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85,903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90,905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94,259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3,266,888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3,252,549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3,236,325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3,219,638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3,203,457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327,548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319,643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310,986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303,115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295,678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358,783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351,216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342,736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334,453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326,627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462,783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457,455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448,651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437,852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427,990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403,197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392,019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379,283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366,845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354,901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379,106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369,202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357,185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344,006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331,363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560,432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543,130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524,996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505,373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487,522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768,761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751,051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729,766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705,321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680,233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152,513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153,560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152,862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150,983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149,057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4C27462D-BA28-4CB5-A917-E0C1090721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E09080CB-E02D-4E71-9621-D20BF5CE2A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04253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3311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제목 1">
            <a:extLst>
              <a:ext uri="{FF2B5EF4-FFF2-40B4-BE49-F238E27FC236}">
                <a16:creationId xmlns:a16="http://schemas.microsoft.com/office/drawing/2014/main" id="{D6F820C6-A32F-49C8-941F-CCBB8886C762}"/>
              </a:ext>
            </a:extLst>
          </p:cNvPr>
          <p:cNvSpPr txBox="1">
            <a:spLocks/>
          </p:cNvSpPr>
          <p:nvPr/>
        </p:nvSpPr>
        <p:spPr>
          <a:xfrm>
            <a:off x="571500" y="2394470"/>
            <a:ext cx="5726430" cy="9094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ko-KR" altLang="en-US" sz="4800" b="1" dirty="0" smtClean="0">
                <a:latin typeface="+mj-ea"/>
              </a:rPr>
              <a:t>모성</a:t>
            </a:r>
            <a:r>
              <a:rPr lang="en-US" altLang="ko-KR" sz="4800" b="1" dirty="0">
                <a:latin typeface="+mj-ea"/>
              </a:rPr>
              <a:t>, </a:t>
            </a:r>
            <a:r>
              <a:rPr lang="ko-KR" altLang="en-US" sz="4800" b="1" dirty="0" smtClean="0">
                <a:latin typeface="+mj-ea"/>
              </a:rPr>
              <a:t>분만</a:t>
            </a:r>
            <a:r>
              <a:rPr lang="en-US" altLang="ko-KR" sz="4800" b="1" dirty="0" smtClean="0">
                <a:latin typeface="+mj-ea"/>
              </a:rPr>
              <a:t>, </a:t>
            </a:r>
            <a:r>
              <a:rPr lang="ko-KR" altLang="en-US" sz="4800" b="1" dirty="0" smtClean="0">
                <a:latin typeface="+mj-ea"/>
              </a:rPr>
              <a:t>어린이</a:t>
            </a:r>
            <a:endParaRPr lang="ko-KR" altLang="en-US" sz="4800" b="1" dirty="0">
              <a:latin typeface="+mj-ea"/>
            </a:endParaRPr>
          </a:p>
        </p:txBody>
      </p:sp>
      <p:pic>
        <p:nvPicPr>
          <p:cNvPr id="6" name="그림 5" descr="텍스트이(가) 표시된 사진&#10;&#10;자동 생성된 설명">
            <a:extLst>
              <a:ext uri="{FF2B5EF4-FFF2-40B4-BE49-F238E27FC236}">
                <a16:creationId xmlns:a16="http://schemas.microsoft.com/office/drawing/2014/main" id="{B861DB14-8DF4-452D-A287-935E991FAA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B3EAA0B-2CAB-4E3F-A8C0-92CFCC6920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161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61385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075.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분만 건수     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6495017"/>
              </p:ext>
            </p:extLst>
          </p:nvPr>
        </p:nvGraphicFramePr>
        <p:xfrm>
          <a:off x="133350" y="694062"/>
          <a:ext cx="6600825" cy="104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8416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665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∙ 분만 </a:t>
                      </a:r>
                      <a:r>
                        <a:rPr lang="ko-KR" alt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건수</a:t>
                      </a:r>
                      <a:endParaRPr lang="en-US" altLang="ko-KR" sz="1200" b="0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∙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건수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건강보험심사실적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건강보험심사평가원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요양기관 소재지별 분만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심사실적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128586" y="1838325"/>
          <a:ext cx="6589305" cy="5853278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179445571"/>
                    </a:ext>
                  </a:extLst>
                </a:gridCol>
                <a:gridCol w="1055061">
                  <a:extLst>
                    <a:ext uri="{9D8B030D-6E8A-4147-A177-3AD203B41FA5}">
                      <a16:colId xmlns:a16="http://schemas.microsoft.com/office/drawing/2014/main" val="175891080"/>
                    </a:ext>
                  </a:extLst>
                </a:gridCol>
                <a:gridCol w="1055061">
                  <a:extLst>
                    <a:ext uri="{9D8B030D-6E8A-4147-A177-3AD203B41FA5}">
                      <a16:colId xmlns:a16="http://schemas.microsoft.com/office/drawing/2014/main" val="485666255"/>
                    </a:ext>
                  </a:extLst>
                </a:gridCol>
                <a:gridCol w="1055061">
                  <a:extLst>
                    <a:ext uri="{9D8B030D-6E8A-4147-A177-3AD203B41FA5}">
                      <a16:colId xmlns:a16="http://schemas.microsoft.com/office/drawing/2014/main" val="1263108627"/>
                    </a:ext>
                  </a:extLst>
                </a:gridCol>
                <a:gridCol w="1055061">
                  <a:extLst>
                    <a:ext uri="{9D8B030D-6E8A-4147-A177-3AD203B41FA5}">
                      <a16:colId xmlns:a16="http://schemas.microsoft.com/office/drawing/2014/main" val="1490005294"/>
                    </a:ext>
                  </a:extLst>
                </a:gridCol>
                <a:gridCol w="1055061">
                  <a:extLst>
                    <a:ext uri="{9D8B030D-6E8A-4147-A177-3AD203B41FA5}">
                      <a16:colId xmlns:a16="http://schemas.microsoft.com/office/drawing/2014/main" val="1152477846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fontAlgn="ctr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62738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　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2016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2017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2018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2019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2020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65485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404,703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358,285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327,119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300,787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273,292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701582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84,031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74,747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67,393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62,682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58,095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352179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29,343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25,127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22,361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19,982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18,025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97714193"/>
                  </a:ext>
                </a:extLst>
              </a:tr>
              <a:tr h="3092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24,470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20,782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18,948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17,977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15,343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537462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20,968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18,370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17,049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15,812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14,304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1555581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16,618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14,580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13,337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12,070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11,102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4230241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15,665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14,285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13,209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11,736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10,756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8025724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10,652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9,113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8,108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7,275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6,561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23333827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1,743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1,902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1876974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101,592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91,786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85,328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78,934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71,814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239628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9,454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8,541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7,981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7,289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7,434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5668918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11,450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10,220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9,387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8,137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7,474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613744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13,861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12,584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11,903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11,164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9,971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763490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12,872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11,200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9,858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8,854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7,853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6900120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9,506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8,095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7,219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6,845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5,999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79630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14,429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12,431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10,929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9,644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8,387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8789498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23,347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20,633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18,303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16,260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14,407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4873450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5,462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4,846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4,607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4,383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3,865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291381741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19AA096-F37C-415F-A695-F06B755559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162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1829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8961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076.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고위험분만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건수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226284"/>
              </p:ext>
            </p:extLst>
          </p:nvPr>
        </p:nvGraphicFramePr>
        <p:xfrm>
          <a:off x="133350" y="694062"/>
          <a:ext cx="6600825" cy="104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8416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665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∙ </a:t>
                      </a:r>
                      <a:r>
                        <a:rPr lang="ko-KR" altLang="en-US" sz="12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고위험분만</a:t>
                      </a:r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건수</a:t>
                      </a:r>
                      <a:endParaRPr lang="en-US" altLang="ko-KR" sz="1200" b="0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∙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건수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just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국민건강보험공단 </a:t>
                      </a:r>
                      <a:r>
                        <a:rPr lang="ko-KR" alt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건강보험자료 </a:t>
                      </a:r>
                      <a:r>
                        <a:rPr lang="ko-KR" altLang="en-US" sz="12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공유서비스</a:t>
                      </a:r>
                      <a:r>
                        <a:rPr lang="en-US" altLang="ko-KR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(National Health Insurance </a:t>
                      </a:r>
                      <a:r>
                        <a:rPr lang="en-US" altLang="ko-KR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Sharing</a:t>
                      </a:r>
                      <a:r>
                        <a:rPr lang="en-US" altLang="ko-KR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Service),</a:t>
                      </a:r>
                      <a:r>
                        <a:rPr lang="en-US" altLang="ko-KR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국립중앙의료원 공공의료 </a:t>
                      </a:r>
                      <a:r>
                        <a:rPr lang="en-US" altLang="ko-KR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INSIGHT (2021</a:t>
                      </a:r>
                      <a:r>
                        <a:rPr lang="ko-KR" altLang="en-US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년 가을호</a:t>
                      </a:r>
                      <a:r>
                        <a:rPr lang="en-US" altLang="ko-KR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지표 </a:t>
                      </a:r>
                      <a:r>
                        <a:rPr lang="ko-KR" altLang="en-US" sz="1200" b="0" i="0" u="none" strike="noStrike" kern="1200" baseline="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산출값</a:t>
                      </a:r>
                      <a:endParaRPr lang="ko-KR" altLang="en-US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128586" y="1838325"/>
          <a:ext cx="6589305" cy="5853278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179445571"/>
                    </a:ext>
                  </a:extLst>
                </a:gridCol>
                <a:gridCol w="1758435">
                  <a:extLst>
                    <a:ext uri="{9D8B030D-6E8A-4147-A177-3AD203B41FA5}">
                      <a16:colId xmlns:a16="http://schemas.microsoft.com/office/drawing/2014/main" val="175891080"/>
                    </a:ext>
                  </a:extLst>
                </a:gridCol>
                <a:gridCol w="1758435">
                  <a:extLst>
                    <a:ext uri="{9D8B030D-6E8A-4147-A177-3AD203B41FA5}">
                      <a16:colId xmlns:a16="http://schemas.microsoft.com/office/drawing/2014/main" val="485666255"/>
                    </a:ext>
                  </a:extLst>
                </a:gridCol>
                <a:gridCol w="1758435">
                  <a:extLst>
                    <a:ext uri="{9D8B030D-6E8A-4147-A177-3AD203B41FA5}">
                      <a16:colId xmlns:a16="http://schemas.microsoft.com/office/drawing/2014/main" val="1490005294"/>
                    </a:ext>
                  </a:extLst>
                </a:gridCol>
              </a:tblGrid>
              <a:tr h="36000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62738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　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65485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61,422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57,431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51,120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5701582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12,994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12,065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10,416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2352179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3,414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3,210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2,775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397714193"/>
                  </a:ext>
                </a:extLst>
              </a:tr>
              <a:tr h="3092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2,778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2,700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2,330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9537462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3,714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3,517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3,279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51555581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2,246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2,169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2,055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44230241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1,914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1,733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1,522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88025724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1,447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1,353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1,120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23333827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563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586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563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81876974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16,858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15,781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14,343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3239628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1,334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1,245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1,040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95668918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1,617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1,516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1,222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0613744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2,186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2,060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1,884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8763490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1,655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1,580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1,284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6900120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>
                          <a:effectLst/>
                          <a:latin typeface="+mn-ea"/>
                          <a:ea typeface="+mn-ea"/>
                        </a:rPr>
                        <a:t>2,028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>
                          <a:effectLst/>
                          <a:latin typeface="+mn-ea"/>
                          <a:ea typeface="+mn-ea"/>
                        </a:rPr>
                        <a:t>1,915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>
                          <a:effectLst/>
                          <a:latin typeface="+mn-ea"/>
                          <a:ea typeface="+mn-ea"/>
                        </a:rPr>
                        <a:t>1,831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79630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2,620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2,330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2,099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78789498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3,313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2,975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2,611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44873450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741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696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746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291381741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19AA096-F37C-415F-A695-F06B755559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164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3035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2" name="표 1"/>
          <p:cNvGraphicFramePr>
            <a:graphicFrameLocks noGrp="1"/>
          </p:cNvGraphicFramePr>
          <p:nvPr>
            <p:extLst/>
          </p:nvPr>
        </p:nvGraphicFramePr>
        <p:xfrm>
          <a:off x="112920" y="694063"/>
          <a:ext cx="6568098" cy="72720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672417220"/>
                    </a:ext>
                  </a:extLst>
                </a:gridCol>
                <a:gridCol w="1751366">
                  <a:extLst>
                    <a:ext uri="{9D8B030D-6E8A-4147-A177-3AD203B41FA5}">
                      <a16:colId xmlns:a16="http://schemas.microsoft.com/office/drawing/2014/main" val="928727606"/>
                    </a:ext>
                  </a:extLst>
                </a:gridCol>
                <a:gridCol w="1751366">
                  <a:extLst>
                    <a:ext uri="{9D8B030D-6E8A-4147-A177-3AD203B41FA5}">
                      <a16:colId xmlns:a16="http://schemas.microsoft.com/office/drawing/2014/main" val="4045703512"/>
                    </a:ext>
                  </a:extLst>
                </a:gridCol>
                <a:gridCol w="1751366">
                  <a:extLst>
                    <a:ext uri="{9D8B030D-6E8A-4147-A177-3AD203B41FA5}">
                      <a16:colId xmlns:a16="http://schemas.microsoft.com/office/drawing/2014/main" val="160498218"/>
                    </a:ext>
                  </a:extLst>
                </a:gridCol>
              </a:tblGrid>
              <a:tr h="360000">
                <a:tc gridSpan="4"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ko-KR" altLang="en-US" sz="1600" kern="0" spc="-3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43781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490925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u="none" strike="noStrike">
                          <a:effectLst/>
                          <a:latin typeface="+mn-ea"/>
                          <a:ea typeface="+mn-ea"/>
                        </a:rPr>
                        <a:t>2,028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u="none" strike="noStrike">
                          <a:effectLst/>
                          <a:latin typeface="+mn-ea"/>
                          <a:ea typeface="+mn-ea"/>
                        </a:rPr>
                        <a:t>1,915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u="none" strike="noStrike">
                          <a:effectLst/>
                          <a:latin typeface="+mn-ea"/>
                          <a:ea typeface="+mn-ea"/>
                        </a:rPr>
                        <a:t>1,831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85637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248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254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223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24927495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277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270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229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87836212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371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326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9934065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191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6781061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215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74023448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9916000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23625317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2757228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655149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35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61217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78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60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86573437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47125125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7739294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71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74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72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9746155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70868620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83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88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93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24182504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68826099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69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67414193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64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60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50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54453288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47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34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60404316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22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6256893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18954278"/>
                  </a:ext>
                </a:extLst>
              </a:tr>
            </a:tbl>
          </a:graphicData>
        </a:graphic>
      </p:graphicFrame>
      <p:sp>
        <p:nvSpPr>
          <p:cNvPr id="6" name="Rectangle 110">
            <a:extLst>
              <a:ext uri="{FF2B5EF4-FFF2-40B4-BE49-F238E27FC236}">
                <a16:creationId xmlns:a16="http://schemas.microsoft.com/office/drawing/2014/main" id="{8BDDF243-F111-4130-AB08-DEB947E36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076.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고위험분만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건수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D1C1F97C-3149-4258-9A4E-D3147408F9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165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96328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077.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고위험분만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비율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5469081"/>
              </p:ext>
            </p:extLst>
          </p:nvPr>
        </p:nvGraphicFramePr>
        <p:xfrm>
          <a:off x="133350" y="694062"/>
          <a:ext cx="6600825" cy="104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8416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665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∙ 전체 분만 건수 중 </a:t>
                      </a:r>
                      <a:r>
                        <a:rPr lang="ko-KR" altLang="en-US" sz="12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고위험분만</a:t>
                      </a:r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건수의 비율</a:t>
                      </a:r>
                      <a:endParaRPr lang="en-US" altLang="ko-KR" sz="1200" b="0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∙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%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just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국민건강보험공단 건강보험자료공유서비스</a:t>
                      </a:r>
                      <a:r>
                        <a:rPr lang="en-US" altLang="ko-KR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(National Health Insurance Sharing</a:t>
                      </a:r>
                      <a:r>
                        <a:rPr lang="en-US" altLang="ko-KR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Service),</a:t>
                      </a:r>
                      <a:r>
                        <a:rPr lang="en-US" altLang="ko-KR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국립중앙의료원 공공의료 </a:t>
                      </a:r>
                      <a:r>
                        <a:rPr lang="en-US" altLang="ko-KR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INSIGHT (2021</a:t>
                      </a:r>
                      <a:r>
                        <a:rPr lang="ko-KR" altLang="en-US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년 가을호</a:t>
                      </a:r>
                      <a:r>
                        <a:rPr lang="en-US" altLang="ko-KR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지표 </a:t>
                      </a:r>
                      <a:r>
                        <a:rPr lang="ko-KR" altLang="en-US" sz="1200" b="0" i="0" u="none" strike="noStrike" kern="1200" baseline="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산출값</a:t>
                      </a:r>
                      <a:endParaRPr lang="ko-KR" altLang="en-US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1236381"/>
              </p:ext>
            </p:extLst>
          </p:nvPr>
        </p:nvGraphicFramePr>
        <p:xfrm>
          <a:off x="126972" y="1839636"/>
          <a:ext cx="6604053" cy="5853278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179445571"/>
                    </a:ext>
                  </a:extLst>
                </a:gridCol>
                <a:gridCol w="1763351">
                  <a:extLst>
                    <a:ext uri="{9D8B030D-6E8A-4147-A177-3AD203B41FA5}">
                      <a16:colId xmlns:a16="http://schemas.microsoft.com/office/drawing/2014/main" val="1678977138"/>
                    </a:ext>
                  </a:extLst>
                </a:gridCol>
                <a:gridCol w="1763351">
                  <a:extLst>
                    <a:ext uri="{9D8B030D-6E8A-4147-A177-3AD203B41FA5}">
                      <a16:colId xmlns:a16="http://schemas.microsoft.com/office/drawing/2014/main" val="2006783792"/>
                    </a:ext>
                  </a:extLst>
                </a:gridCol>
                <a:gridCol w="1763351">
                  <a:extLst>
                    <a:ext uri="{9D8B030D-6E8A-4147-A177-3AD203B41FA5}">
                      <a16:colId xmlns:a16="http://schemas.microsoft.com/office/drawing/2014/main" val="3234176948"/>
                    </a:ext>
                  </a:extLst>
                </a:gridCol>
              </a:tblGrid>
              <a:tr h="36000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62738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　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65485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17.7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5701582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19.1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20.3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19.4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2352179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16.8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16.3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397714193"/>
                  </a:ext>
                </a:extLst>
              </a:tr>
              <a:tr h="3092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17.3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18.8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9537462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18.5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51555581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21.5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22.9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23.4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44230241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17.9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88025724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17.0 </a:t>
                      </a:r>
                      <a:endParaRPr lang="en-US" altLang="ko-KR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23333827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18.7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16.8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81876974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18.0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3239628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15.1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13.1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95668918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14.8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13.5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0613744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14.4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8763490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15.8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6900120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>
                          <a:effectLst/>
                          <a:latin typeface="+mn-ea"/>
                          <a:ea typeface="+mn-ea"/>
                        </a:rPr>
                        <a:t>17.3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>
                          <a:effectLst/>
                          <a:latin typeface="+mn-ea"/>
                          <a:ea typeface="+mn-ea"/>
                        </a:rPr>
                        <a:t>18.0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>
                          <a:effectLst/>
                          <a:latin typeface="+mn-ea"/>
                          <a:ea typeface="+mn-ea"/>
                        </a:rPr>
                        <a:t>18.1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79630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15.0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78789498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14.3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13.9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44873450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15.1 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17.0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291381741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19AA096-F37C-415F-A695-F06B755559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166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08078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2" name="표 1"/>
          <p:cNvGraphicFramePr>
            <a:graphicFrameLocks noGrp="1"/>
          </p:cNvGraphicFramePr>
          <p:nvPr>
            <p:extLst/>
          </p:nvPr>
        </p:nvGraphicFramePr>
        <p:xfrm>
          <a:off x="112920" y="694063"/>
          <a:ext cx="6575475" cy="72720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672417220"/>
                    </a:ext>
                  </a:extLst>
                </a:gridCol>
                <a:gridCol w="1753825">
                  <a:extLst>
                    <a:ext uri="{9D8B030D-6E8A-4147-A177-3AD203B41FA5}">
                      <a16:colId xmlns:a16="http://schemas.microsoft.com/office/drawing/2014/main" val="2880262373"/>
                    </a:ext>
                  </a:extLst>
                </a:gridCol>
                <a:gridCol w="1753825">
                  <a:extLst>
                    <a:ext uri="{9D8B030D-6E8A-4147-A177-3AD203B41FA5}">
                      <a16:colId xmlns:a16="http://schemas.microsoft.com/office/drawing/2014/main" val="2708169196"/>
                    </a:ext>
                  </a:extLst>
                </a:gridCol>
                <a:gridCol w="1753825">
                  <a:extLst>
                    <a:ext uri="{9D8B030D-6E8A-4147-A177-3AD203B41FA5}">
                      <a16:colId xmlns:a16="http://schemas.microsoft.com/office/drawing/2014/main" val="4127673702"/>
                    </a:ext>
                  </a:extLst>
                </a:gridCol>
              </a:tblGrid>
              <a:tr h="360000">
                <a:tc gridSpan="4"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ko-KR" altLang="en-US" sz="1600" kern="0" spc="-3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43781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490925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u="none" strike="noStrike">
                          <a:effectLst/>
                          <a:latin typeface="+mn-ea"/>
                          <a:ea typeface="+mn-ea"/>
                        </a:rPr>
                        <a:t>17.3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u="none" strike="noStrike">
                          <a:effectLst/>
                          <a:latin typeface="+mn-ea"/>
                          <a:ea typeface="+mn-ea"/>
                        </a:rPr>
                        <a:t>18.0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u="none" strike="noStrike">
                          <a:effectLst/>
                          <a:latin typeface="+mn-ea"/>
                          <a:ea typeface="+mn-ea"/>
                        </a:rPr>
                        <a:t>18.1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85637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16.3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24927495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87836212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19.1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9934065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20.8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21.3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19.3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6781061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16.9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74023448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20.9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9916000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22.6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 dirty="0">
                          <a:effectLst/>
                          <a:latin typeface="+mn-ea"/>
                          <a:ea typeface="+mn-ea"/>
                        </a:rPr>
                        <a:t>24.8 </a:t>
                      </a:r>
                      <a:endParaRPr lang="en-US" altLang="ko-KR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 dirty="0">
                          <a:effectLst/>
                          <a:latin typeface="+mn-ea"/>
                          <a:ea typeface="+mn-ea"/>
                        </a:rPr>
                        <a:t>24.4 </a:t>
                      </a:r>
                      <a:endParaRPr lang="en-US" altLang="ko-KR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625317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19.8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16.2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20.0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2757228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23.6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16.5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655149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19.1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23.3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61217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 dirty="0">
                          <a:effectLst/>
                          <a:latin typeface="+mn-ea"/>
                          <a:ea typeface="+mn-ea"/>
                        </a:rPr>
                        <a:t>24.9</a:t>
                      </a:r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22.7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22.5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86573437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19.5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47125125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21.7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12.4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24.1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7739294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16.7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18.2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9746155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70868620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16.0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18.8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21.1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24182504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11.6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22.3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20.0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68826099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 dirty="0">
                          <a:effectLst/>
                          <a:latin typeface="+mn-ea"/>
                          <a:ea typeface="+mn-ea"/>
                        </a:rPr>
                        <a:t>9.9 </a:t>
                      </a:r>
                      <a:endParaRPr lang="en-US" altLang="ko-KR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19.7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17.6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67414193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22.5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20.5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21.5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54453288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15.9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 dirty="0">
                          <a:effectLst/>
                          <a:latin typeface="+mn-ea"/>
                          <a:ea typeface="+mn-ea"/>
                        </a:rPr>
                        <a:t>14.2 </a:t>
                      </a:r>
                      <a:endParaRPr lang="en-US" altLang="ko-KR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404316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17.4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13.3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15.8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6256893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>
                          <a:effectLst/>
                          <a:latin typeface="+mn-ea"/>
                          <a:ea typeface="+mn-ea"/>
                        </a:rPr>
                        <a:t>14.5 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u="none" strike="noStrike" dirty="0">
                          <a:effectLst/>
                          <a:latin typeface="+mn-ea"/>
                          <a:ea typeface="+mn-ea"/>
                        </a:rPr>
                        <a:t>11.5</a:t>
                      </a:r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21.2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18954278"/>
                  </a:ext>
                </a:extLst>
              </a:tr>
            </a:tbl>
          </a:graphicData>
        </a:graphic>
      </p:graphicFrame>
      <p:sp>
        <p:nvSpPr>
          <p:cNvPr id="6" name="Rectangle 110">
            <a:extLst>
              <a:ext uri="{FF2B5EF4-FFF2-40B4-BE49-F238E27FC236}">
                <a16:creationId xmlns:a16="http://schemas.microsoft.com/office/drawing/2014/main" id="{8BDDF243-F111-4130-AB08-DEB947E36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077.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고위험분만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비율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D1C1F97C-3149-4258-9A4E-D3147408F9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167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78026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078.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분만기관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수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23824" y="646355"/>
          <a:ext cx="6602979" cy="1210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5497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just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∙ 건강보험심사평가원의 요양기관 소재지별 분만 심사 실적에 따른 </a:t>
                      </a:r>
                      <a:r>
                        <a:rPr lang="ko-KR" altLang="en-US" sz="12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분만기관</a:t>
                      </a:r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수</a:t>
                      </a:r>
                      <a:endParaRPr lang="en-US" altLang="ko-KR" sz="1200" b="0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88900" indent="-88900" algn="just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∙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분만 환자 수가 코드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(R3131-R5002)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∙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건강보험심사실적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건강보험심사평가원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요양기관 소재지별 분만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심사실적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D1EFC685-3985-4B5A-8FF2-BE2916A33D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E8FCD1BC-E14F-4DB6-9CC7-06545B97D1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168</a:t>
            </a:fld>
            <a:endParaRPr lang="ko-KR" altLang="en-US"/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7321049"/>
              </p:ext>
            </p:extLst>
          </p:nvPr>
        </p:nvGraphicFramePr>
        <p:xfrm>
          <a:off x="126972" y="1944083"/>
          <a:ext cx="6604055" cy="5853278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179445571"/>
                    </a:ext>
                  </a:extLst>
                </a:gridCol>
                <a:gridCol w="1058011">
                  <a:extLst>
                    <a:ext uri="{9D8B030D-6E8A-4147-A177-3AD203B41FA5}">
                      <a16:colId xmlns:a16="http://schemas.microsoft.com/office/drawing/2014/main" val="1678977138"/>
                    </a:ext>
                  </a:extLst>
                </a:gridCol>
                <a:gridCol w="1058011">
                  <a:extLst>
                    <a:ext uri="{9D8B030D-6E8A-4147-A177-3AD203B41FA5}">
                      <a16:colId xmlns:a16="http://schemas.microsoft.com/office/drawing/2014/main" val="2006783792"/>
                    </a:ext>
                  </a:extLst>
                </a:gridCol>
                <a:gridCol w="1058011">
                  <a:extLst>
                    <a:ext uri="{9D8B030D-6E8A-4147-A177-3AD203B41FA5}">
                      <a16:colId xmlns:a16="http://schemas.microsoft.com/office/drawing/2014/main" val="4231401020"/>
                    </a:ext>
                  </a:extLst>
                </a:gridCol>
                <a:gridCol w="1058011">
                  <a:extLst>
                    <a:ext uri="{9D8B030D-6E8A-4147-A177-3AD203B41FA5}">
                      <a16:colId xmlns:a16="http://schemas.microsoft.com/office/drawing/2014/main" val="3234176948"/>
                    </a:ext>
                  </a:extLst>
                </a:gridCol>
                <a:gridCol w="1058011">
                  <a:extLst>
                    <a:ext uri="{9D8B030D-6E8A-4147-A177-3AD203B41FA5}">
                      <a16:colId xmlns:a16="http://schemas.microsoft.com/office/drawing/2014/main" val="4263336279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fontAlgn="ctr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62738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　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65485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701582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352179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97714193"/>
                  </a:ext>
                </a:extLst>
              </a:tr>
              <a:tr h="3092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537462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1555581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4230241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8025724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23333827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1876974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239628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5668918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613744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763490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6900120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79630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8789498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4873450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2913817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8087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079.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분만기관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수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출생아 천명당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23824" y="646355"/>
          <a:ext cx="6602979" cy="1737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5497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just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∙ 건강보험심사평가원의 요양기관 소재지별 분만 심사 실적에 따른 출생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천 건당 </a:t>
                      </a:r>
                      <a:r>
                        <a:rPr lang="ko-KR" altLang="en-US" sz="12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분만기관</a:t>
                      </a:r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수</a:t>
                      </a:r>
                      <a:endParaRPr lang="en-US" altLang="ko-KR" sz="1200" b="0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88900" indent="-88900" algn="just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∙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분만 환자 수가 코드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(R3131-R5002)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∙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출생아 천명당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분만기관수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출생건수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x 1,000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건강보험심사실적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건강보험심사평가원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요양기관 소재지별 분만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심사실적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인구동향조사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출생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월별 출생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D1EFC685-3985-4B5A-8FF2-BE2916A33D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E8FCD1BC-E14F-4DB6-9CC7-06545B97D1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169</a:t>
            </a:fld>
            <a:endParaRPr lang="ko-KR" altLang="en-US"/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1601311"/>
              </p:ext>
            </p:extLst>
          </p:nvPr>
        </p:nvGraphicFramePr>
        <p:xfrm>
          <a:off x="126972" y="2465075"/>
          <a:ext cx="6604055" cy="5853278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179445571"/>
                    </a:ext>
                  </a:extLst>
                </a:gridCol>
                <a:gridCol w="1058011">
                  <a:extLst>
                    <a:ext uri="{9D8B030D-6E8A-4147-A177-3AD203B41FA5}">
                      <a16:colId xmlns:a16="http://schemas.microsoft.com/office/drawing/2014/main" val="1678977138"/>
                    </a:ext>
                  </a:extLst>
                </a:gridCol>
                <a:gridCol w="1058011">
                  <a:extLst>
                    <a:ext uri="{9D8B030D-6E8A-4147-A177-3AD203B41FA5}">
                      <a16:colId xmlns:a16="http://schemas.microsoft.com/office/drawing/2014/main" val="2006783792"/>
                    </a:ext>
                  </a:extLst>
                </a:gridCol>
                <a:gridCol w="1058011">
                  <a:extLst>
                    <a:ext uri="{9D8B030D-6E8A-4147-A177-3AD203B41FA5}">
                      <a16:colId xmlns:a16="http://schemas.microsoft.com/office/drawing/2014/main" val="4231401020"/>
                    </a:ext>
                  </a:extLst>
                </a:gridCol>
                <a:gridCol w="1058011">
                  <a:extLst>
                    <a:ext uri="{9D8B030D-6E8A-4147-A177-3AD203B41FA5}">
                      <a16:colId xmlns:a16="http://schemas.microsoft.com/office/drawing/2014/main" val="3234176948"/>
                    </a:ext>
                  </a:extLst>
                </a:gridCol>
                <a:gridCol w="1058011">
                  <a:extLst>
                    <a:ext uri="{9D8B030D-6E8A-4147-A177-3AD203B41FA5}">
                      <a16:colId xmlns:a16="http://schemas.microsoft.com/office/drawing/2014/main" val="4263336279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fontAlgn="ctr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62738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　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65485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1.494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1.627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1.735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1.787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1.902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701582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1.390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1.499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1.688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1.751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1.939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352179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1.486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1.676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1.932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2.112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2.125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97714193"/>
                  </a:ext>
                </a:extLst>
              </a:tr>
              <a:tr h="3092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1.476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1.568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1.667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1.738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1.966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537462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1.398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1.516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1.494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1.620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1.870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1555581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1.123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1.186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0.988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1.076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1.366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4230241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2.412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2.580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3.106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2.735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3.208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8025724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0.733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0.853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1.227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1.194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1.058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23333827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0.607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0.571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1.080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1.047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1.730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1876974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1.297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1.435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1.463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1.466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1.492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239628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2.287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2.679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2.754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2.777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2.936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5668918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2.119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2.019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2.173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2.250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2.440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613744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1.676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1.787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1.739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1.966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1.841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763490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2.520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2.820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2.800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3.233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3.184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6900120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1.073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1.052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1.424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1.292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1.335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79630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1.455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1.782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1.804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1.866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2.020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8789498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1.658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1.761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1.979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1.974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2.140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4873450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5135" marR="5135" marT="513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2.548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2.581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2.719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2.889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3.008 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2913817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33753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945641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379,106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369,202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357,185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344,006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331,363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55,802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54,135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52,520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50,253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47,660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62,213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60,140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58,239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56,254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54,015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67,020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65,691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64,163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63,004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61,901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20,844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21,968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22,318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22,244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22,233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38,179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37,215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35,999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33,941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31,837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7,701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7,466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7,114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6,775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6,554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4,636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4,495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4,240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3,902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3,589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4,343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4,225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3,988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3,656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3,341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8,629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8,202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7,712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7,232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6,760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6,217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5,915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5,522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5,084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4,684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12,753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12,321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11,697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11,074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10,714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6,319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6,073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5,777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5,413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4,980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5,800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5,520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5,223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4,874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4,563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12,026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11,346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10,645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9,966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9,354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9,785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9,328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8,966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8,603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8,132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17,096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16,899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16,445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16,896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18,249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4,822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4,634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4,330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4,020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3,730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9,372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8,994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8,769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8,533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8,132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7,652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7,482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7,206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6,810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6,375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7,996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7,694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7,346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6,997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6,609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4,669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4,509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4,346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4,275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4,103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5,238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4,953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4,626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4,205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3,853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005.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가임여성인구           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1F9510E3-E88A-4BB8-B428-B4A124859DA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10BF9E4-220C-4B3E-BA36-FE52C5C2F3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3449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080.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모성사망수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2538158"/>
              </p:ext>
            </p:extLst>
          </p:nvPr>
        </p:nvGraphicFramePr>
        <p:xfrm>
          <a:off x="131360" y="607327"/>
          <a:ext cx="6586530" cy="1216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38530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임신 기간 또는 부위와 관계없이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우연 또는 우발적인 원인으로 인하지 않고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임신 또는 그 관리에 관련되거나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그것에 의해 악화된 어떤 원인으로 인하여 임신 중 또는 분만 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42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이내에 발생한 사망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e-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나라지표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영역별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모성 사망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D8C10D65-8A8F-4C10-AF20-7B3BE80855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170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8760745"/>
              </p:ext>
            </p:extLst>
          </p:nvPr>
        </p:nvGraphicFramePr>
        <p:xfrm>
          <a:off x="120903" y="1912240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ko-KR" altLang="en-US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5490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081.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모성사망비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DD358C1-16BE-4F98-8474-03528F048D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171</a:t>
            </a:fld>
            <a:endParaRPr lang="ko-KR" altLang="en-US"/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8788982"/>
              </p:ext>
            </p:extLst>
          </p:nvPr>
        </p:nvGraphicFramePr>
        <p:xfrm>
          <a:off x="131360" y="629449"/>
          <a:ext cx="6586530" cy="1216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38530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모성사망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측정을 위해 개발된 지표 중 가장 많이 사용되는 지표로 출생아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만명당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모성사망의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수로 표시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우리나라의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모성사망의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특성 및 추세를 파악하여 모자보건정책의 수립에 필요한 기초자료로 활용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출생아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만명당,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(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모성사망자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출생아수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100,000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e-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나라지표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영역별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모성 사망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6311107"/>
              </p:ext>
            </p:extLst>
          </p:nvPr>
        </p:nvGraphicFramePr>
        <p:xfrm>
          <a:off x="120903" y="1931460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0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0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0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0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0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0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0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0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0</a:t>
                      </a:r>
                      <a:endParaRPr kumimoji="0" lang="en-US" altLang="ko-KR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</a:t>
                      </a:r>
                      <a:endParaRPr lang="en-US" altLang="ko-KR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 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8383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082.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영아사망수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6" name="그림 5" descr="텍스트이(가) 표시된 사진&#10;&#10;자동 생성된 설명">
            <a:extLst>
              <a:ext uri="{FF2B5EF4-FFF2-40B4-BE49-F238E27FC236}">
                <a16:creationId xmlns:a16="http://schemas.microsoft.com/office/drawing/2014/main" id="{65A0D792-A254-4BBF-9686-EC2592F1B5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62327010-A98C-4562-9172-F11395B785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172</a:t>
            </a:fld>
            <a:endParaRPr lang="ko-KR" altLang="en-US"/>
          </a:p>
        </p:txBody>
      </p:sp>
      <p:graphicFrame>
        <p:nvGraphicFramePr>
          <p:cNvPr id="7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147149"/>
              </p:ext>
            </p:extLst>
          </p:nvPr>
        </p:nvGraphicFramePr>
        <p:xfrm>
          <a:off x="131360" y="607327"/>
          <a:ext cx="6586530" cy="86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38530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출생 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이내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(365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미만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발생하는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사망수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e-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나라지표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영역별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모성 사망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2563054"/>
              </p:ext>
            </p:extLst>
          </p:nvPr>
        </p:nvGraphicFramePr>
        <p:xfrm>
          <a:off x="120903" y="1568974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1,154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1,000 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4504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083.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영아사망률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6" name="그림 5" descr="텍스트이(가) 표시된 사진&#10;&#10;자동 생성된 설명">
            <a:extLst>
              <a:ext uri="{FF2B5EF4-FFF2-40B4-BE49-F238E27FC236}">
                <a16:creationId xmlns:a16="http://schemas.microsoft.com/office/drawing/2014/main" id="{65A0D792-A254-4BBF-9686-EC2592F1B5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62327010-A98C-4562-9172-F11395B785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173</a:t>
            </a:fld>
            <a:endParaRPr lang="ko-KR" altLang="en-US"/>
          </a:p>
        </p:txBody>
      </p:sp>
      <p:graphicFrame>
        <p:nvGraphicFramePr>
          <p:cNvPr id="7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4457860"/>
              </p:ext>
            </p:extLst>
          </p:nvPr>
        </p:nvGraphicFramePr>
        <p:xfrm>
          <a:off x="131360" y="607327"/>
          <a:ext cx="6586530" cy="1581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38530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60941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just" defTabSz="685800" rtl="0" eaLnBrk="1" fontAlgn="ctr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출생 후 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이내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(365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일 미만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 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사망자수를 해당 연도의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출생아수로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나눈 수치를 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1,000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분비로 표현한 것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국제적으로 국민 보건 수준을 가늠하는 중요한 지표로 사용됨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8900" indent="-88900" algn="just" defTabSz="685800" rtl="0" eaLnBrk="1" fontAlgn="ctr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우리나라의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영아사망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수준과 특성 및 추세를 파악하여 모자보건정책의 수립에 필요한 기초자료로 활용</a:t>
                      </a:r>
                      <a:endParaRPr lang="ko-KR" altLang="en-US" sz="1350" b="0" i="0" kern="1200" dirty="0" smtClean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just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출생아 천 명당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출생 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이내 사망자수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÷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출생아수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x 1,000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e-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나라지표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영역별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모성 사망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7573034"/>
              </p:ext>
            </p:extLst>
          </p:nvPr>
        </p:nvGraphicFramePr>
        <p:xfrm>
          <a:off x="120903" y="2276898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0311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46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084.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신생아실 병상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수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6465955"/>
              </p:ext>
            </p:extLst>
          </p:nvPr>
        </p:nvGraphicFramePr>
        <p:xfrm>
          <a:off x="127001" y="632348"/>
          <a:ext cx="6603810" cy="1033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8443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37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∙ </a:t>
                      </a:r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신생아실 병상 수</a:t>
                      </a:r>
                      <a:r>
                        <a:rPr lang="en-US" altLang="ko-KR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각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연도의 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¼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분기 수치</a:t>
                      </a:r>
                      <a:endParaRPr lang="en-US" altLang="ko-KR" sz="1200" b="0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∙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요양기관 현황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건강보험심사평가원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특수진료실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현황</a:t>
                      </a:r>
                      <a:endParaRPr lang="en-US" altLang="ko-KR" sz="1200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C56116C-0270-4932-AEF2-702793F107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174</a:t>
            </a:fld>
            <a:endParaRPr lang="ko-KR" altLang="en-US"/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1903845"/>
              </p:ext>
            </p:extLst>
          </p:nvPr>
        </p:nvGraphicFramePr>
        <p:xfrm>
          <a:off x="130412" y="1755447"/>
          <a:ext cx="658844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01225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301225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301225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301225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</a:tblGrid>
              <a:tr h="288000">
                <a:tc gridSpan="5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2022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7,337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7,060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6,925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6,789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1,312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1,506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1,526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1,545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1,553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8" name="그림 7" descr="텍스트이(가) 표시된 사진&#10;&#10;자동 생성된 설명">
            <a:extLst>
              <a:ext uri="{FF2B5EF4-FFF2-40B4-BE49-F238E27FC236}">
                <a16:creationId xmlns:a16="http://schemas.microsoft.com/office/drawing/2014/main" id="{65A0D792-A254-4BBF-9686-EC2592F1B5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5604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084.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신생아실 병상 수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B18F7AB-328C-45DF-8429-D9C0400D07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175</a:t>
            </a:fld>
            <a:endParaRPr lang="ko-KR" altLang="en-US"/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2671515"/>
              </p:ext>
            </p:extLst>
          </p:nvPr>
        </p:nvGraphicFramePr>
        <p:xfrm>
          <a:off x="112920" y="694063"/>
          <a:ext cx="6568100" cy="72720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672417220"/>
                    </a:ext>
                  </a:extLst>
                </a:gridCol>
                <a:gridCol w="1313525">
                  <a:extLst>
                    <a:ext uri="{9D8B030D-6E8A-4147-A177-3AD203B41FA5}">
                      <a16:colId xmlns:a16="http://schemas.microsoft.com/office/drawing/2014/main" val="928727606"/>
                    </a:ext>
                  </a:extLst>
                </a:gridCol>
                <a:gridCol w="1313525">
                  <a:extLst>
                    <a:ext uri="{9D8B030D-6E8A-4147-A177-3AD203B41FA5}">
                      <a16:colId xmlns:a16="http://schemas.microsoft.com/office/drawing/2014/main" val="4045703512"/>
                    </a:ext>
                  </a:extLst>
                </a:gridCol>
                <a:gridCol w="1313525">
                  <a:extLst>
                    <a:ext uri="{9D8B030D-6E8A-4147-A177-3AD203B41FA5}">
                      <a16:colId xmlns:a16="http://schemas.microsoft.com/office/drawing/2014/main" val="160498218"/>
                    </a:ext>
                  </a:extLst>
                </a:gridCol>
                <a:gridCol w="1313525">
                  <a:extLst>
                    <a:ext uri="{9D8B030D-6E8A-4147-A177-3AD203B41FA5}">
                      <a16:colId xmlns:a16="http://schemas.microsoft.com/office/drawing/2014/main" val="2198292636"/>
                    </a:ext>
                  </a:extLst>
                </a:gridCol>
              </a:tblGrid>
              <a:tr h="360000">
                <a:tc gridSpan="5"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ko-KR" altLang="en-US" sz="1600" kern="0" spc="-3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43781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2022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490925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856370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4927495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7836212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9934065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781061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4023448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916000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3625317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57228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655149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61217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6573437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7125125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739294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746155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0868620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24182504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68826099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7414193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54453288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0404316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256893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8954278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65A0D792-A254-4BBF-9686-EC2592F1B5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2035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085.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영유아 건강검진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수검 현황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54378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F0BBC13C-F1B6-4CF7-B3A5-B9E7C536FB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9178960"/>
              </p:ext>
            </p:extLst>
          </p:nvPr>
        </p:nvGraphicFramePr>
        <p:xfrm>
          <a:off x="127095" y="614899"/>
          <a:ext cx="6603810" cy="104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8443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37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∙ </a:t>
                      </a:r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영유아 </a:t>
                      </a:r>
                      <a:r>
                        <a:rPr lang="ko-KR" altLang="en-US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건강검진 </a:t>
                      </a:r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수검 비율</a:t>
                      </a:r>
                      <a:endParaRPr lang="en-US" altLang="ko-KR" sz="1200" b="0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∙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%, (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검진 받은 영유아 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영유아 건강검진 대상자 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x 100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건강검진통계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영유아건강검진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성별 영유아 건강검진 대상 및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수검인원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현황</a:t>
                      </a:r>
                      <a:endParaRPr lang="en-US" altLang="ko-KR" sz="1200" kern="1200" baseline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CC0C93D-EDAA-406C-B68B-F5620B147C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176</a:t>
            </a:fld>
            <a:endParaRPr lang="ko-KR" altLang="en-US"/>
          </a:p>
        </p:txBody>
      </p:sp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3493446"/>
              </p:ext>
            </p:extLst>
          </p:nvPr>
        </p:nvGraphicFramePr>
        <p:xfrm>
          <a:off x="127095" y="1743924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07552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085.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영유아 건강검진 수검 현황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6" name="그림 5" descr="텍스트이(가) 표시된 사진&#10;&#10;자동 생성된 설명">
            <a:extLst>
              <a:ext uri="{FF2B5EF4-FFF2-40B4-BE49-F238E27FC236}">
                <a16:creationId xmlns:a16="http://schemas.microsoft.com/office/drawing/2014/main" id="{6D29CD71-21DA-4D0B-8108-B8E214A54C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AB9A080-68AF-4E15-8956-E1B21BA0CE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177</a:t>
            </a:fld>
            <a:endParaRPr lang="ko-KR" altLang="en-US"/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6604857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2542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0867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제목 1">
            <a:extLst>
              <a:ext uri="{FF2B5EF4-FFF2-40B4-BE49-F238E27FC236}">
                <a16:creationId xmlns:a16="http://schemas.microsoft.com/office/drawing/2014/main" id="{53746AA7-C47E-4A8E-A6CC-2A515B2416AF}"/>
              </a:ext>
            </a:extLst>
          </p:cNvPr>
          <p:cNvSpPr txBox="1">
            <a:spLocks/>
          </p:cNvSpPr>
          <p:nvPr/>
        </p:nvSpPr>
        <p:spPr>
          <a:xfrm>
            <a:off x="574766" y="2407533"/>
            <a:ext cx="5712823" cy="9094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ko-KR" altLang="en-US" sz="4800" b="1" dirty="0" smtClean="0">
                <a:latin typeface="+mn-ea"/>
                <a:ea typeface="+mn-ea"/>
              </a:rPr>
              <a:t>공공의료</a:t>
            </a:r>
            <a:r>
              <a:rPr lang="en-US" altLang="ko-KR" sz="4800" b="1" dirty="0" smtClean="0">
                <a:latin typeface="+mn-ea"/>
                <a:ea typeface="+mn-ea"/>
              </a:rPr>
              <a:t>, </a:t>
            </a:r>
            <a:r>
              <a:rPr lang="ko-KR" altLang="en-US" sz="4800" b="1" dirty="0" err="1" smtClean="0">
                <a:latin typeface="+mn-ea"/>
                <a:ea typeface="+mn-ea"/>
              </a:rPr>
              <a:t>의료공급</a:t>
            </a:r>
            <a:endParaRPr lang="ko-KR" altLang="en-US" sz="4800" b="1" dirty="0">
              <a:latin typeface="+mn-ea"/>
              <a:ea typeface="+mn-ea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3A0D501-F9A0-4E9D-AF51-0C3895BD80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96CE935-4BA0-457F-A1E0-C4D1E78784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179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7311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006.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혼인 건수  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723051"/>
              </p:ext>
            </p:extLst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행정구역에 따른 연도별 혼인 건수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indent="-87313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인구동향조사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혼인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월별 혼인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4862252"/>
              </p:ext>
            </p:extLst>
          </p:nvPr>
        </p:nvGraphicFramePr>
        <p:xfrm>
          <a:off x="131359" y="1699051"/>
          <a:ext cx="6595282" cy="609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264,455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257,622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239,159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213,502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192,507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53,776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52,005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48,261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44,746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37,012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15,677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14,781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13,780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12,128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11,081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11,392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10,967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9,880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8,340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7,287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15,235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14,850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13,401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11,574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10,881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7,141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6,632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5,560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4,901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7,697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7,377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6,602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5,976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5,419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6,331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5,894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5,442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4,737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4,077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66,429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66,877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62,356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57,814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54,658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6,994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6,762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5,868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5,622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7,990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7,827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7,239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6,682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5,882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10,961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10,970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9,826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8,493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8,016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7,817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7,005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6,053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5,325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8,049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7,587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7,413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6,201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12,190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11,687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10,637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9,046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8,163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15,978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14,996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13,613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11,900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10,531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2,661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국외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5,115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5,283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5,248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3,385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3,163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8102210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4C27462D-BA28-4CB5-A917-E0C1090721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DBD236CE-B643-41C4-9F2B-E180B981F1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6143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086. </a:t>
            </a:r>
            <a:r>
              <a:rPr lang="ko-KR" altLang="en-US" sz="2400" b="1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공공의료기관 수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14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61012"/>
          <a:ext cx="6598662" cy="1019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50662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1510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lvl="0" indent="-88900"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시도별 공공의료기관 수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개소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공공의료기관현황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시도별 공공의료기관 기능별 기관 수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4456239-7D62-4046-A96C-669642608C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180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3651368"/>
              </p:ext>
            </p:extLst>
          </p:nvPr>
        </p:nvGraphicFramePr>
        <p:xfrm>
          <a:off x="130506" y="1788810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8533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087. </a:t>
            </a:r>
            <a:r>
              <a:rPr lang="ko-KR" altLang="en-US" sz="2400" b="1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공공의료기관 수</a:t>
            </a:r>
            <a:r>
              <a:rPr lang="en-US" altLang="ko-KR" sz="2400" b="1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100</a:t>
            </a:r>
            <a:r>
              <a:rPr lang="ko-KR" altLang="en-US" sz="2400" b="1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만명 당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14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7925461"/>
              </p:ext>
            </p:extLst>
          </p:nvPr>
        </p:nvGraphicFramePr>
        <p:xfrm>
          <a:off x="133064" y="661012"/>
          <a:ext cx="6598662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50662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1510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lvl="0" indent="-88900" algn="just"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만명 당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공공의료기관 수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개소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100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만명 당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공공의료기관현황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시도별 공공의료기관 기능별 기관 수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조회설정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4456239-7D62-4046-A96C-669642608C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181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152684"/>
              </p:ext>
            </p:extLst>
          </p:nvPr>
        </p:nvGraphicFramePr>
        <p:xfrm>
          <a:off x="134739" y="2154570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95325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088.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공공의료기관 목록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전라남도 및 광주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C6A4006-CC78-4ABF-88D7-BB4B7F2E60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182</a:t>
            </a:fld>
            <a:endParaRPr lang="ko-KR" altLang="en-US"/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8772475"/>
              </p:ext>
            </p:extLst>
          </p:nvPr>
        </p:nvGraphicFramePr>
        <p:xfrm>
          <a:off x="132270" y="619268"/>
          <a:ext cx="6593457" cy="815234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764759">
                  <a:extLst>
                    <a:ext uri="{9D8B030D-6E8A-4147-A177-3AD203B41FA5}">
                      <a16:colId xmlns:a16="http://schemas.microsoft.com/office/drawing/2014/main" val="2606406168"/>
                    </a:ext>
                  </a:extLst>
                </a:gridCol>
                <a:gridCol w="832667">
                  <a:extLst>
                    <a:ext uri="{9D8B030D-6E8A-4147-A177-3AD203B41FA5}">
                      <a16:colId xmlns:a16="http://schemas.microsoft.com/office/drawing/2014/main" val="1076894294"/>
                    </a:ext>
                  </a:extLst>
                </a:gridCol>
                <a:gridCol w="1997182">
                  <a:extLst>
                    <a:ext uri="{9D8B030D-6E8A-4147-A177-3AD203B41FA5}">
                      <a16:colId xmlns:a16="http://schemas.microsoft.com/office/drawing/2014/main" val="345189608"/>
                    </a:ext>
                  </a:extLst>
                </a:gridCol>
                <a:gridCol w="2196857">
                  <a:extLst>
                    <a:ext uri="{9D8B030D-6E8A-4147-A177-3AD203B41FA5}">
                      <a16:colId xmlns:a16="http://schemas.microsoft.com/office/drawing/2014/main" val="81012461"/>
                    </a:ext>
                  </a:extLst>
                </a:gridCol>
                <a:gridCol w="801992">
                  <a:extLst>
                    <a:ext uri="{9D8B030D-6E8A-4147-A177-3AD203B41FA5}">
                      <a16:colId xmlns:a16="http://schemas.microsoft.com/office/drawing/2014/main" val="340419396"/>
                    </a:ext>
                  </a:extLst>
                </a:gridCol>
              </a:tblGrid>
              <a:tr h="360000">
                <a:tc gridSpan="5">
                  <a:txBody>
                    <a:bodyPr/>
                    <a:lstStyle/>
                    <a:p>
                      <a:pPr algn="l" fontAlgn="ctr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 및 광주 공공의료기관 목록</a:t>
                      </a:r>
                      <a:endParaRPr lang="en-US" altLang="ko-KR" sz="16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6794" marR="6794" marT="6794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6794" marR="6794" marT="6794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500047"/>
                  </a:ext>
                </a:extLst>
              </a:tr>
              <a:tr h="234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출처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∙ </a:t>
                      </a:r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국립중앙의료원</a:t>
                      </a:r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공공보건의료통계집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9223974"/>
                  </a:ext>
                </a:extLst>
              </a:tr>
              <a:tr h="234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소재지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구분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err="1" smtClean="0">
                          <a:effectLst/>
                          <a:latin typeface="+mn-ea"/>
                          <a:ea typeface="+mn-ea"/>
                        </a:rPr>
                        <a:t>병원명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smtClean="0">
                          <a:effectLst/>
                          <a:latin typeface="+mn-ea"/>
                          <a:ea typeface="+mn-ea"/>
                        </a:rPr>
                        <a:t>주소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smtClean="0">
                          <a:effectLst/>
                          <a:latin typeface="+mn-ea"/>
                          <a:ea typeface="+mn-ea"/>
                        </a:rPr>
                        <a:t>대표전화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342663"/>
                  </a:ext>
                </a:extLst>
              </a:tr>
              <a:tr h="237600">
                <a:tc rowSpan="22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en-US" altLang="ko-KR" sz="12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(22)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상급종합병원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화순전남대학교병원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화순군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화순읍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서양로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322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061-379-7541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5639111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목포시의료원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목포시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이로로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061-260-6500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7367632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근로복지공단 </a:t>
                      </a:r>
                      <a:r>
                        <a:rPr lang="ko-KR" altLang="en-US" sz="10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순천병원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순천시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조례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길 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24(</a:t>
                      </a:r>
                      <a:r>
                        <a:rPr lang="ko-KR" altLang="en-US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조례동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061-720-7114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8505237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국립목포병원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목포시 </a:t>
                      </a:r>
                      <a:r>
                        <a:rPr lang="ko-KR" altLang="en-US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신지마을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길 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75(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석현동 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45)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061-280-1114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9685840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</a:t>
                      </a:r>
                      <a:r>
                        <a:rPr lang="ko-KR" altLang="en-US" sz="10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강진의료원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강진군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강진읍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탐진로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061-433-2167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2637327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</a:t>
                      </a:r>
                      <a:r>
                        <a:rPr lang="ko-KR" altLang="en-US" sz="10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순천의료원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순천시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서문성터길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061-759-9114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6486655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국립소록도병원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고흥군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도양읍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소록해안길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061-840-0500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192079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국군함평병원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함평군 해보면 신해로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1027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061-390-5114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114820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장흥통합의료병원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장흥군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안양면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로하스로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121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061-860-7777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9554765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요양병원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국립나주병원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나주시 산포면 </a:t>
                      </a:r>
                      <a:r>
                        <a:rPr lang="ko-KR" altLang="en-US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세남로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1328-31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061-330-4114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1027189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영광군공립요양병원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영광군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영광읍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와룡로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3-1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061-353-5050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550938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공립무안군노인전문요양병원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무안군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무안읍몽탄로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51-12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061-453-7007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1489123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진도군노인전문요양병원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진도군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의신면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운림산방로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061-542-3004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047238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보성군립노인전문요양병원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보성군 </a:t>
                      </a:r>
                      <a:r>
                        <a:rPr lang="ko-KR" altLang="en-US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벌교읍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남하로 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4-10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061-859-9000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6244224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고흥군공립노인전문요양병원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고흥군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고흥읍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고흥로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1941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061-830-3400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4323613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여수시노인전문요양병원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여수시 둔덕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길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29(471-100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번지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061-653-9119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391652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곡성군립노인전문요양병원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곡성군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겸면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곡순로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1756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061-360-9000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7842430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광양시공립노인전문요양병원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광양시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진등길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91(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마동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061-798-8602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8503846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장성공립노인전문요양병원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장성군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장성읍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강변안길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061-395-1170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130689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화순군립요양병원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화순군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화순읍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서양로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061-379-6114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9346277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신안군공립요양병원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전라남도 신안군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압해읍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800" b="0" i="0" u="none" strike="noStrike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구항길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92-50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061-260-2700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0968206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함평군공립요양병원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전라남도 함평군 학교면 </a:t>
                      </a:r>
                      <a:r>
                        <a:rPr lang="ko-KR" altLang="en-US" sz="800" b="0" i="0" u="none" strike="noStrike" kern="120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학교화산길</a:t>
                      </a:r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16-19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061-322-4119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886085"/>
                  </a:ext>
                </a:extLst>
              </a:tr>
              <a:tr h="237600">
                <a:tc rowSpan="9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광주</a:t>
                      </a:r>
                      <a:endParaRPr lang="en-US" altLang="ko-KR" sz="12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광역시</a:t>
                      </a:r>
                      <a:endParaRPr lang="en-US" altLang="ko-KR" sz="12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(9)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상급종합병원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전남대학교병원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광주광역시 동구 </a:t>
                      </a:r>
                      <a:r>
                        <a:rPr lang="ko-KR" altLang="en-US" sz="800" b="0" i="0" u="none" strike="noStrike" kern="120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제봉로</a:t>
                      </a:r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062-220-5011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000900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광주보훈병원</a:t>
                      </a:r>
                      <a:endParaRPr lang="ko-KR" altLang="en-US" sz="1000" b="0" i="0" u="none" strike="noStrike" kern="120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광주광역시 광산구 첨단월봉로 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99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062-602-6114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4704423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kern="120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빛고을전남대학교병원</a:t>
                      </a:r>
                      <a:endParaRPr lang="ko-KR" altLang="en-US" sz="1000" b="0" i="0" u="none" strike="noStrike" kern="120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광주광역시 남구 덕남길 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062-670-9415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963462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호남권역재활병원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광주광역시 북구 하서로 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590(</a:t>
                      </a:r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본촌동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062-613-9000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8534449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요양병원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kern="120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광주시립제</a:t>
                      </a:r>
                      <a:r>
                        <a:rPr lang="en-US" altLang="ko-KR" sz="10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10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요양병원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광주광역시 남구 덕남길 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062-612-9800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4713073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kern="120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광주시립제</a:t>
                      </a:r>
                      <a:r>
                        <a:rPr lang="en-US" altLang="ko-KR" sz="10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10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요양병원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광주광역시 광산구 삼도로 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84-3(</a:t>
                      </a:r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삼거동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062-949-5250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9306953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광주시립정신병원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광주광역시 광산구 삼도로 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84-3(</a:t>
                      </a:r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삼거동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062-949-5200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8601127"/>
                  </a:ext>
                </a:extLst>
              </a:tr>
              <a:tr h="23760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치과병원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전남대학교치과병원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광주광역시 북구 </a:t>
                      </a:r>
                      <a:r>
                        <a:rPr lang="ko-KR" altLang="en-US" sz="800" b="0" i="0" u="none" strike="noStrike" kern="120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용봉로</a:t>
                      </a:r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062-530-5500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0157586"/>
                  </a:ext>
                </a:extLst>
              </a:tr>
              <a:tr h="19634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94" marR="6794" marT="6794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의원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근로복지공단 </a:t>
                      </a:r>
                      <a:r>
                        <a:rPr lang="ko-KR" altLang="en-US" sz="1000" b="0" i="0" u="none" strike="noStrike" kern="120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광주의원</a:t>
                      </a:r>
                      <a:endParaRPr lang="ko-KR" altLang="en-US" sz="1000" b="0" i="0" u="none" strike="noStrike" kern="120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광주광역시 광산구 </a:t>
                      </a:r>
                      <a:r>
                        <a:rPr lang="ko-KR" altLang="en-US" sz="800" b="0" i="0" u="none" strike="noStrike" kern="120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무진대로</a:t>
                      </a:r>
                      <a:r>
                        <a:rPr lang="ko-KR" altLang="en-US" sz="8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80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272-8</a:t>
                      </a:r>
                      <a:endParaRPr lang="ko-KR" altLang="en-US" sz="800" b="0" i="0" u="none" strike="noStrike" kern="120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062-713-5100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4613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0402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352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공공의료유관기관 현황 맵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(1/4)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C6A4006-CC78-4ABF-88D7-BB4B7F2E60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184</a:t>
            </a:fld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40378"/>
            <a:ext cx="6858000" cy="4028221"/>
          </a:xfrm>
          <a:prstGeom prst="rect">
            <a:avLst/>
          </a:prstGeom>
        </p:spPr>
      </p:pic>
      <p:sp>
        <p:nvSpPr>
          <p:cNvPr id="8" name="직사각형 7"/>
          <p:cNvSpPr/>
          <p:nvPr/>
        </p:nvSpPr>
        <p:spPr>
          <a:xfrm>
            <a:off x="4800600" y="2168979"/>
            <a:ext cx="1526721" cy="281432"/>
          </a:xfrm>
          <a:prstGeom prst="rect">
            <a:avLst/>
          </a:prstGeom>
          <a:solidFill>
            <a:srgbClr val="E1F4FB"/>
          </a:solidFill>
          <a:ln>
            <a:solidFill>
              <a:srgbClr val="DCF3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2165" y="2132953"/>
            <a:ext cx="1505156" cy="176742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8917" t="2" r="42884" b="-2"/>
          <a:stretch/>
        </p:blipFill>
        <p:spPr>
          <a:xfrm>
            <a:off x="4966606" y="2276718"/>
            <a:ext cx="854243" cy="184287"/>
          </a:xfrm>
          <a:prstGeom prst="rect">
            <a:avLst/>
          </a:prstGeom>
        </p:spPr>
      </p:pic>
      <p:pic>
        <p:nvPicPr>
          <p:cNvPr id="9" name="그림 8"/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60505" t="1" b="-1"/>
          <a:stretch/>
        </p:blipFill>
        <p:spPr>
          <a:xfrm>
            <a:off x="5796356" y="2276718"/>
            <a:ext cx="634353" cy="167009"/>
          </a:xfrm>
          <a:prstGeom prst="rect">
            <a:avLst/>
          </a:prstGeom>
        </p:spPr>
      </p:pic>
      <p:pic>
        <p:nvPicPr>
          <p:cNvPr id="10" name="그림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19207" y="2296228"/>
            <a:ext cx="150358" cy="171621"/>
          </a:xfrm>
          <a:prstGeom prst="rect">
            <a:avLst/>
          </a:prstGeom>
        </p:spPr>
      </p:pic>
      <p:pic>
        <p:nvPicPr>
          <p:cNvPr id="11" name="그림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4776338"/>
            <a:ext cx="6858000" cy="37537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5391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공공의료유관기관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현황 맵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(2/4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C6A4006-CC78-4ABF-88D7-BB4B7F2E60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185</a:t>
            </a:fld>
            <a:endParaRPr lang="ko-KR" altLang="en-US"/>
          </a:p>
        </p:txBody>
      </p:sp>
      <p:pic>
        <p:nvPicPr>
          <p:cNvPr id="7" name="그림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05812"/>
            <a:ext cx="6858000" cy="4285068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902480"/>
            <a:ext cx="6858000" cy="3878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0833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공공의료유관기관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현황 맵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(3/4)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C6A4006-CC78-4ABF-88D7-BB4B7F2E60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186</a:t>
            </a:fld>
            <a:endParaRPr lang="ko-KR" altLang="en-US"/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601980"/>
            <a:ext cx="6858000" cy="4104585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" y="4795472"/>
            <a:ext cx="6858002" cy="3830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6578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089.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공공의료유관기관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현황 맵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(4/4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C6A4006-CC78-4ABF-88D7-BB4B7F2E60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187</a:t>
            </a:fld>
            <a:endParaRPr lang="ko-KR" altLang="en-US"/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662941"/>
            <a:ext cx="6858000" cy="3857900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745349"/>
            <a:ext cx="6858000" cy="38417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8946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090.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공공의료기관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비중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의료기관 수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1034531"/>
              </p:ext>
            </p:extLst>
          </p:nvPr>
        </p:nvGraphicFramePr>
        <p:xfrm>
          <a:off x="104776" y="694062"/>
          <a:ext cx="6660589" cy="1213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25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just" fontAlgn="base" latinLnBrk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해당지역 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의료기관이 제공한 전체 의료서비스 중 공공의료기관이 제공한 의료서비스의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비중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의료기관 수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base" latinLnBrk="1"/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공공의료기관현황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시도별 공공의료기관 비중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C6A4006-CC78-4ABF-88D7-BB4B7F2E60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188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9709474"/>
              </p:ext>
            </p:extLst>
          </p:nvPr>
        </p:nvGraphicFramePr>
        <p:xfrm>
          <a:off x="104776" y="2000824"/>
          <a:ext cx="6657690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148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53241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53241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53241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53241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53241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6067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" y="0"/>
            <a:ext cx="6858002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091.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공공의료기관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비중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병상 수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615777"/>
              </p:ext>
            </p:extLst>
          </p:nvPr>
        </p:nvGraphicFramePr>
        <p:xfrm>
          <a:off x="104776" y="694062"/>
          <a:ext cx="6660589" cy="1213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25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just" fontAlgn="base" latinLnBrk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해당지역 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의료기관이 제공한 전체 의료서비스 중 공공의료기관이 제공한 의료서비스의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비중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병상 수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base" latinLnBrk="1"/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공공의료기관현황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시도별 공공의료기관 비중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C6A4006-CC78-4ABF-88D7-BB4B7F2E60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189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002409"/>
              </p:ext>
            </p:extLst>
          </p:nvPr>
        </p:nvGraphicFramePr>
        <p:xfrm>
          <a:off x="104776" y="2000824"/>
          <a:ext cx="6657690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148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53241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53241">
                  <a:extLst>
                    <a:ext uri="{9D8B030D-6E8A-4147-A177-3AD203B41FA5}">
                      <a16:colId xmlns:a16="http://schemas.microsoft.com/office/drawing/2014/main" val="991556455"/>
                    </a:ext>
                  </a:extLst>
                </a:gridCol>
                <a:gridCol w="1053241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53241">
                  <a:extLst>
                    <a:ext uri="{9D8B030D-6E8A-4147-A177-3AD203B41FA5}">
                      <a16:colId xmlns:a16="http://schemas.microsoft.com/office/drawing/2014/main" val="885762740"/>
                    </a:ext>
                  </a:extLst>
                </a:gridCol>
                <a:gridCol w="1053241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416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5032605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8,049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7,587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7,413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6,201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006.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혼인 건수  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1F9510E3-E88A-4BB8-B428-B4A124859DA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E341343D-6EFD-4990-BBCB-CF6C864CCB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90119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092.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전체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/>
          </p:nvPr>
        </p:nvGraphicFramePr>
        <p:xfrm>
          <a:off x="116876" y="2107683"/>
          <a:ext cx="6618294" cy="585423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2166496"/>
              </p:ext>
            </p:extLst>
          </p:nvPr>
        </p:nvGraphicFramePr>
        <p:xfrm>
          <a:off x="116876" y="633378"/>
          <a:ext cx="6624247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만 명당 전문의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의사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해당 연도의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1/4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분기 시점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만 명당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요양기관 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의료인력현황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190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29799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092.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전체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79733"/>
              </p:ext>
            </p:extLst>
          </p:nvPr>
        </p:nvGraphicFramePr>
        <p:xfrm>
          <a:off x="133622" y="661156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606485350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191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2546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093.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간호사 수  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3219490"/>
              </p:ext>
            </p:extLst>
          </p:nvPr>
        </p:nvGraphicFramePr>
        <p:xfrm>
          <a:off x="116876" y="2107683"/>
          <a:ext cx="6615395" cy="585423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550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550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55037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</a:tblGrid>
              <a:tr h="360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9654569"/>
              </p:ext>
            </p:extLst>
          </p:nvPr>
        </p:nvGraphicFramePr>
        <p:xfrm>
          <a:off x="116876" y="633378"/>
          <a:ext cx="6624247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만 명당 간호사 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해당 연도의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1/4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분기 시점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만 명당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요양기관 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의료인력현황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192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4238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093.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간호사 수  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133622" y="661156"/>
          <a:ext cx="6530067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86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386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38689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</a:tblGrid>
              <a:tr h="360000">
                <a:tc gridSpan="4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130.9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160.9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159.2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193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19438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094.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재활의학과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/>
          </p:nvPr>
        </p:nvGraphicFramePr>
        <p:xfrm>
          <a:off x="116876" y="2107683"/>
          <a:ext cx="6618294" cy="585423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3735341"/>
              </p:ext>
            </p:extLst>
          </p:nvPr>
        </p:nvGraphicFramePr>
        <p:xfrm>
          <a:off x="116876" y="633378"/>
          <a:ext cx="6624247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십만 명당 재활의학과 전문의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해당 연도의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1/4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분기 시점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요양기관 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전문과목별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전문의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인력현황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194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132542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094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재활의학과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6092512"/>
              </p:ext>
            </p:extLst>
          </p:nvPr>
        </p:nvGraphicFramePr>
        <p:xfrm>
          <a:off x="133622" y="661156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606485350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195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59935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095.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소아청소년과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/>
          </p:nvPr>
        </p:nvGraphicFramePr>
        <p:xfrm>
          <a:off x="116876" y="2107683"/>
          <a:ext cx="6618294" cy="585423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7331075"/>
              </p:ext>
            </p:extLst>
          </p:nvPr>
        </p:nvGraphicFramePr>
        <p:xfrm>
          <a:off x="116876" y="633378"/>
          <a:ext cx="6624247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십만 명당 소아청소년과 전문의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해당 연도의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1/4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분기 시점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요양기관 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전문과목별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전문의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인력현황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196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46290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095.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소아청소년과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396988"/>
              </p:ext>
            </p:extLst>
          </p:nvPr>
        </p:nvGraphicFramePr>
        <p:xfrm>
          <a:off x="133622" y="661156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606485350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197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23773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096.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산부인과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/>
          </p:nvPr>
        </p:nvGraphicFramePr>
        <p:xfrm>
          <a:off x="116876" y="2107683"/>
          <a:ext cx="6618294" cy="585423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3525552"/>
              </p:ext>
            </p:extLst>
          </p:nvPr>
        </p:nvGraphicFramePr>
        <p:xfrm>
          <a:off x="116876" y="633378"/>
          <a:ext cx="6624247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십만 명당 산부인과 전문의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해당 연도의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1/4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분기 시점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요양기관 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전문과목별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전문의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인력현황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198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73328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096.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산부인과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9372420"/>
              </p:ext>
            </p:extLst>
          </p:nvPr>
        </p:nvGraphicFramePr>
        <p:xfrm>
          <a:off x="133622" y="661156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606485350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17.3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17.8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199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3141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43204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007.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출생 건수     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254706"/>
              </p:ext>
            </p:extLst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행정구역에 따른 연도별 출생 건수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indent="-87313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인구동향조사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출생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월별 출생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7432245"/>
              </p:ext>
            </p:extLst>
          </p:nvPr>
        </p:nvGraphicFramePr>
        <p:xfrm>
          <a:off x="131359" y="1699051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357,771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326,822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302,676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272,337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260,562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65,389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58,074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53,673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47,445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45,531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21,480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19,152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17,049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15,058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14,446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15,946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14,400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13,233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11,193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10,661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20,445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20,087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18,522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16,040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14,947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10,120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9,105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8,364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7,318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7,956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10,851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9,337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8,410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7,481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7,414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9,381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8,149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7,539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6,617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6,127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94,088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88,175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83,198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77,737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76,139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8,958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8,351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8,283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7,835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7,357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11,394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10,586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9,333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8,607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8,190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15,670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14,380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11,950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10,984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10,001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8,971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8,165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7,475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11,238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10,832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9,738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8,430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17,957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16,079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14,472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12,873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12,045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23,849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21,224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19,250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16,823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15,562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5,037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4,781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4,500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7800D5E3-00FE-4C79-9C85-6BFBAF387B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1689452-AB0B-4F06-973F-18466D6B1C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20617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097.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신경과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0753606"/>
              </p:ext>
            </p:extLst>
          </p:nvPr>
        </p:nvGraphicFramePr>
        <p:xfrm>
          <a:off x="116876" y="2119113"/>
          <a:ext cx="6618294" cy="585423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3425010"/>
              </p:ext>
            </p:extLst>
          </p:nvPr>
        </p:nvGraphicFramePr>
        <p:xfrm>
          <a:off x="116876" y="633378"/>
          <a:ext cx="6624247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십만 명당 신경과 전문의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해당 연도의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1/4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분기 시점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요양기관 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전문과목별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전문의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인력현황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200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484670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097.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신경과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1900542"/>
              </p:ext>
            </p:extLst>
          </p:nvPr>
        </p:nvGraphicFramePr>
        <p:xfrm>
          <a:off x="133622" y="661156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606485350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7.4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201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02011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098.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응급의학과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2995970"/>
              </p:ext>
            </p:extLst>
          </p:nvPr>
        </p:nvGraphicFramePr>
        <p:xfrm>
          <a:off x="116876" y="2119113"/>
          <a:ext cx="6618294" cy="585423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16876" y="633378"/>
          <a:ext cx="6624247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십만 명당 응급의학과 전문의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해당 연도의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1/4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분기 시점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십만 명당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요양기관 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전문과목별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전문의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인력현황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202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89016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098.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응급의학과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7256977"/>
              </p:ext>
            </p:extLst>
          </p:nvPr>
        </p:nvGraphicFramePr>
        <p:xfrm>
          <a:off x="133622" y="661156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606485350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203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79774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정신건강의학과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6435882"/>
              </p:ext>
            </p:extLst>
          </p:nvPr>
        </p:nvGraphicFramePr>
        <p:xfrm>
          <a:off x="116876" y="2107683"/>
          <a:ext cx="6618294" cy="585423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5047194"/>
              </p:ext>
            </p:extLst>
          </p:nvPr>
        </p:nvGraphicFramePr>
        <p:xfrm>
          <a:off x="116876" y="633378"/>
          <a:ext cx="6624247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십만 명당 정신건강의학과 전문의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해당 연도의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1/4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분기 시점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요양기관 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전문과목별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전문의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인력현황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204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1810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099.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정신건강의학과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5730450"/>
              </p:ext>
            </p:extLst>
          </p:nvPr>
        </p:nvGraphicFramePr>
        <p:xfrm>
          <a:off x="133622" y="661156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606485350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25.5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205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68255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100.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치과의사 수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9306839"/>
              </p:ext>
            </p:extLst>
          </p:nvPr>
        </p:nvGraphicFramePr>
        <p:xfrm>
          <a:off x="116876" y="2107683"/>
          <a:ext cx="6618294" cy="585423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48.9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3872518"/>
              </p:ext>
            </p:extLst>
          </p:nvPr>
        </p:nvGraphicFramePr>
        <p:xfrm>
          <a:off x="116876" y="633378"/>
          <a:ext cx="6624247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십만 명당 치과의사 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해당 연도의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1/4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분기 시점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요양기관 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전문과목별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전문의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인력현황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206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9296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100.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치과의사 수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6840841"/>
              </p:ext>
            </p:extLst>
          </p:nvPr>
        </p:nvGraphicFramePr>
        <p:xfrm>
          <a:off x="133622" y="661156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606485350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23.9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207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64357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101.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한의사 수  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0290307"/>
              </p:ext>
            </p:extLst>
          </p:nvPr>
        </p:nvGraphicFramePr>
        <p:xfrm>
          <a:off x="116876" y="2107683"/>
          <a:ext cx="6618294" cy="585423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8252883"/>
              </p:ext>
            </p:extLst>
          </p:nvPr>
        </p:nvGraphicFramePr>
        <p:xfrm>
          <a:off x="116876" y="633378"/>
          <a:ext cx="6624247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십만 명당 한의사 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해당 연도의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1/4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분기 시점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요양기관 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전문과목별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전문의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인력현황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208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02728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101.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한의사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수            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6984753"/>
              </p:ext>
            </p:extLst>
          </p:nvPr>
        </p:nvGraphicFramePr>
        <p:xfrm>
          <a:off x="133622" y="661156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606485350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73.8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22.7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39.5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56.9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48.0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52.3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209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71090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4985199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11,238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10,832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9,738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8,430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007.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출생 건수     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D42B6B93-5B69-45E9-B199-8953A3370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FBB7039-9981-4361-8634-3FDC8CF093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92644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102.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전국 의과대학 현황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10" name="표 7">
            <a:extLst>
              <a:ext uri="{FF2B5EF4-FFF2-40B4-BE49-F238E27FC236}">
                <a16:creationId xmlns:a16="http://schemas.microsoft.com/office/drawing/2014/main" id="{4DFE51ED-BAAF-472B-865F-9CCB4E2F4233}"/>
              </a:ext>
            </a:extLst>
          </p:cNvPr>
          <p:cNvGraphicFramePr>
            <a:graphicFrameLocks noGrp="1"/>
          </p:cNvGraphicFramePr>
          <p:nvPr/>
        </p:nvGraphicFramePr>
        <p:xfrm>
          <a:off x="133064" y="614052"/>
          <a:ext cx="6595280" cy="48628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95280">
                  <a:extLst>
                    <a:ext uri="{9D8B030D-6E8A-4147-A177-3AD203B41FA5}">
                      <a16:colId xmlns:a16="http://schemas.microsoft.com/office/drawing/2014/main" val="3351632560"/>
                    </a:ext>
                  </a:extLst>
                </a:gridCol>
              </a:tblGrid>
              <a:tr h="4862825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2668105"/>
                  </a:ext>
                </a:extLst>
              </a:tr>
            </a:tbl>
          </a:graphicData>
        </a:graphic>
      </p:graphicFrame>
      <p:pic>
        <p:nvPicPr>
          <p:cNvPr id="6" name="그림 5">
            <a:extLst>
              <a:ext uri="{FF2B5EF4-FFF2-40B4-BE49-F238E27FC236}">
                <a16:creationId xmlns:a16="http://schemas.microsoft.com/office/drawing/2014/main" id="{6C949AC0-D76D-4FC9-859C-F31BBCE3DA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8096" y="784056"/>
            <a:ext cx="6341807" cy="455076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D14876E-068A-4ECD-8AE5-9AF2C67BC9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210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1865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102.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전국 의과대학 현황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12" name="표 5">
            <a:extLst>
              <a:ext uri="{FF2B5EF4-FFF2-40B4-BE49-F238E27FC236}">
                <a16:creationId xmlns:a16="http://schemas.microsoft.com/office/drawing/2014/main" id="{E7C53739-00C3-47F1-BC09-F646175B9AC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19397" y="619607"/>
          <a:ext cx="6619206" cy="66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6351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470350">
                  <a:extLst>
                    <a:ext uri="{9D8B030D-6E8A-4147-A177-3AD203B41FA5}">
                      <a16:colId xmlns:a16="http://schemas.microsoft.com/office/drawing/2014/main" val="3987841574"/>
                    </a:ext>
                  </a:extLst>
                </a:gridCol>
                <a:gridCol w="564928">
                  <a:extLst>
                    <a:ext uri="{9D8B030D-6E8A-4147-A177-3AD203B41FA5}">
                      <a16:colId xmlns:a16="http://schemas.microsoft.com/office/drawing/2014/main" val="1294693359"/>
                    </a:ext>
                  </a:extLst>
                </a:gridCol>
                <a:gridCol w="693174">
                  <a:extLst>
                    <a:ext uri="{9D8B030D-6E8A-4147-A177-3AD203B41FA5}">
                      <a16:colId xmlns:a16="http://schemas.microsoft.com/office/drawing/2014/main" val="914915122"/>
                    </a:ext>
                  </a:extLst>
                </a:gridCol>
                <a:gridCol w="523568">
                  <a:extLst>
                    <a:ext uri="{9D8B030D-6E8A-4147-A177-3AD203B41FA5}">
                      <a16:colId xmlns:a16="http://schemas.microsoft.com/office/drawing/2014/main" val="4143569136"/>
                    </a:ext>
                  </a:extLst>
                </a:gridCol>
                <a:gridCol w="1403981">
                  <a:extLst>
                    <a:ext uri="{9D8B030D-6E8A-4147-A177-3AD203B41FA5}">
                      <a16:colId xmlns:a16="http://schemas.microsoft.com/office/drawing/2014/main" val="1614735945"/>
                    </a:ext>
                  </a:extLst>
                </a:gridCol>
                <a:gridCol w="579677">
                  <a:extLst>
                    <a:ext uri="{9D8B030D-6E8A-4147-A177-3AD203B41FA5}">
                      <a16:colId xmlns:a16="http://schemas.microsoft.com/office/drawing/2014/main" val="2335256223"/>
                    </a:ext>
                  </a:extLst>
                </a:gridCol>
                <a:gridCol w="820010">
                  <a:extLst>
                    <a:ext uri="{9D8B030D-6E8A-4147-A177-3AD203B41FA5}">
                      <a16:colId xmlns:a16="http://schemas.microsoft.com/office/drawing/2014/main" val="266849907"/>
                    </a:ext>
                  </a:extLst>
                </a:gridCol>
              </a:tblGrid>
              <a:tr h="360000">
                <a:tc gridSpan="8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전국 의과대학 현황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65941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유형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지역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유형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6759663"/>
                  </a:ext>
                </a:extLst>
              </a:tr>
              <a:tr h="288000">
                <a:tc rowSpan="8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</a:t>
                      </a:r>
                      <a:endParaRPr lang="en-US" altLang="ko-KR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가톨릭대학교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93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</a:t>
                      </a:r>
                      <a:endParaRPr lang="en-US" altLang="ko-KR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가톨릭관동대학교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6787332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장흥군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경희대학교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국립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594157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함평군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고려대학교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연세대학교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원주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93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8423531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완도군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135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한림대학교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4828199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진도군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연세대학교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충북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건국대학교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1956789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이화여자대학교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충북대학교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2878044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중앙대학교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건양대학교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1783666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한양대학교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을지대학교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3214433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가천대학교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충남대학교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8312956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인하대학교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경북</a:t>
                      </a:r>
                      <a:endParaRPr lang="en-US" altLang="ko-KR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동국대학교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경주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2074176"/>
                  </a:ext>
                </a:extLst>
              </a:tr>
              <a:tr h="288000">
                <a:tc rowSpan="3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성균관대학교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</a:t>
                      </a:r>
                      <a:endParaRPr lang="en-US" altLang="ko-KR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경북대학교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1468443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아주대학교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계명대학교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6521213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차의과학대학교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대구가톨릭대학교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7590037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충남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단국대학교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영남대학교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2774684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순천향대학교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93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6780182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전북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원광대학교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93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경남</a:t>
                      </a:r>
                      <a:endParaRPr lang="en-US" altLang="ko-KR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경상국립대학교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국립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254124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전북대학교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국립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141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인제대학교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93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8666657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</a:t>
                      </a:r>
                      <a:endParaRPr lang="en-US" altLang="ko-KR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전남대학교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*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국립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125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고신대학교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212626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조선대학교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동아대학교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81030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국립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부산대학교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국립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125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471472"/>
                  </a:ext>
                </a:extLst>
              </a:tr>
              <a:tr h="288000">
                <a:tc gridSpan="8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*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학동캠퍼스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와 전라남도 화순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화순캠퍼스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 의과대학 캠퍼스가 이원화 되어 있음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165908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F17619A-2317-43F5-BE0A-2A2359AD29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12010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5572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제목 1">
            <a:extLst>
              <a:ext uri="{FF2B5EF4-FFF2-40B4-BE49-F238E27FC236}">
                <a16:creationId xmlns:a16="http://schemas.microsoft.com/office/drawing/2014/main" id="{095F27B5-9952-484A-B835-9D14AF99E828}"/>
              </a:ext>
            </a:extLst>
          </p:cNvPr>
          <p:cNvSpPr txBox="1">
            <a:spLocks/>
          </p:cNvSpPr>
          <p:nvPr/>
        </p:nvSpPr>
        <p:spPr>
          <a:xfrm>
            <a:off x="566057" y="2416242"/>
            <a:ext cx="5730240" cy="9094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ko-KR" altLang="en-US" sz="4800" b="1">
                <a:latin typeface="+mn-ea"/>
                <a:ea typeface="+mn-ea"/>
              </a:rPr>
              <a:t>의료접근성</a:t>
            </a:r>
          </a:p>
        </p:txBody>
      </p:sp>
      <p:pic>
        <p:nvPicPr>
          <p:cNvPr id="6" name="그림 5" descr="텍스트이(가) 표시된 사진&#10;&#10;자동 생성된 설명">
            <a:extLst>
              <a:ext uri="{FF2B5EF4-FFF2-40B4-BE49-F238E27FC236}">
                <a16:creationId xmlns:a16="http://schemas.microsoft.com/office/drawing/2014/main" id="{72113161-6794-4999-9FAB-2925729215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7764861-5F54-4BF1-8FD0-EE14515B7F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6232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103.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의료취약지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분만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E4F4A1C-67CD-47EF-AC46-2932841C79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214</a:t>
            </a:fld>
            <a:endParaRPr lang="ko-KR" altLang="en-US"/>
          </a:p>
        </p:txBody>
      </p:sp>
      <p:graphicFrame>
        <p:nvGraphicFramePr>
          <p:cNvPr id="9" name="표 5">
            <a:extLst>
              <a:ext uri="{FF2B5EF4-FFF2-40B4-BE49-F238E27FC236}">
                <a16:creationId xmlns:a16="http://schemas.microsoft.com/office/drawing/2014/main" id="{A1943EE2-E31F-4A94-8964-351D1D5E33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9844704"/>
              </p:ext>
            </p:extLst>
          </p:nvPr>
        </p:nvGraphicFramePr>
        <p:xfrm>
          <a:off x="119397" y="642872"/>
          <a:ext cx="6619206" cy="1066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1920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※ </a:t>
                      </a:r>
                      <a:r>
                        <a:rPr lang="ko-KR" altLang="en-US" sz="1600" b="1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의료취약지 정의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5941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의료 수요에 제한이 있으며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보건의료자원에 대한 접근이 곤란하고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양질의 의료이용이 충족되지 못하며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건강수준 및 건강 결과가 낮은 지역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※ </a:t>
                      </a:r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출처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국립중앙의료원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의료취약지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모니터링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연구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659086"/>
                  </a:ext>
                </a:extLst>
              </a:tr>
            </a:tbl>
          </a:graphicData>
        </a:graphic>
      </p:graphicFrame>
      <p:graphicFrame>
        <p:nvGraphicFramePr>
          <p:cNvPr id="10" name="표 5">
            <a:extLst>
              <a:ext uri="{FF2B5EF4-FFF2-40B4-BE49-F238E27FC236}">
                <a16:creationId xmlns:a16="http://schemas.microsoft.com/office/drawing/2014/main" id="{956B41A3-E2A7-45AA-A7F0-BCB4A166E9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0704204"/>
              </p:ext>
            </p:extLst>
          </p:nvPr>
        </p:nvGraphicFramePr>
        <p:xfrm>
          <a:off x="119397" y="1803200"/>
          <a:ext cx="6619208" cy="3992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96603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932329">
                  <a:extLst>
                    <a:ext uri="{9D8B030D-6E8A-4147-A177-3AD203B41FA5}">
                      <a16:colId xmlns:a16="http://schemas.microsoft.com/office/drawing/2014/main" val="3987841574"/>
                    </a:ext>
                  </a:extLst>
                </a:gridCol>
                <a:gridCol w="1197569">
                  <a:extLst>
                    <a:ext uri="{9D8B030D-6E8A-4147-A177-3AD203B41FA5}">
                      <a16:colId xmlns:a16="http://schemas.microsoft.com/office/drawing/2014/main" val="1294693359"/>
                    </a:ext>
                  </a:extLst>
                </a:gridCol>
                <a:gridCol w="1197569">
                  <a:extLst>
                    <a:ext uri="{9D8B030D-6E8A-4147-A177-3AD203B41FA5}">
                      <a16:colId xmlns:a16="http://schemas.microsoft.com/office/drawing/2014/main" val="783317605"/>
                    </a:ext>
                  </a:extLst>
                </a:gridCol>
                <a:gridCol w="1197569">
                  <a:extLst>
                    <a:ext uri="{9D8B030D-6E8A-4147-A177-3AD203B41FA5}">
                      <a16:colId xmlns:a16="http://schemas.microsoft.com/office/drawing/2014/main" val="1614735945"/>
                    </a:ext>
                  </a:extLst>
                </a:gridCol>
                <a:gridCol w="1197569">
                  <a:extLst>
                    <a:ext uri="{9D8B030D-6E8A-4147-A177-3AD203B41FA5}">
                      <a16:colId xmlns:a16="http://schemas.microsoft.com/office/drawing/2014/main" val="3453678285"/>
                    </a:ext>
                  </a:extLst>
                </a:gridCol>
              </a:tblGrid>
              <a:tr h="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분만 </a:t>
                      </a:r>
                      <a:r>
                        <a:rPr lang="ko-KR" altLang="en-US" sz="1600" b="1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의료취약지</a:t>
                      </a:r>
                      <a:r>
                        <a:rPr lang="en-US" altLang="ko-KR" sz="1600" b="1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A</a:t>
                      </a:r>
                      <a:r>
                        <a:rPr lang="ko-KR" altLang="en-US" sz="1600" b="1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등급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65941793"/>
                  </a:ext>
                </a:extLst>
              </a:tr>
              <a:tr h="0">
                <a:tc gridSpan="6"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분만실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접근성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분만 산부인과 </a:t>
                      </a:r>
                      <a:r>
                        <a:rPr lang="ko-KR" altLang="en-US" sz="1200" b="0" kern="1200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서비스구역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내에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접근 불가능한 또는 포함되지 못한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가임인구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(20~49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 여성인구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비율</a:t>
                      </a:r>
                      <a:endParaRPr lang="en-US" altLang="ko-KR" sz="12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기준시간내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의료이용률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(Time Relevance Index, TRI): 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해당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 </a:t>
                      </a:r>
                      <a:r>
                        <a:rPr lang="ko-KR" altLang="en-US" sz="1200" b="0" kern="1200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거주환자의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총 </a:t>
                      </a:r>
                      <a:r>
                        <a:rPr lang="ko-KR" altLang="en-US" sz="1200" b="0" kern="1200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의료이용량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중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기준시간</a:t>
                      </a:r>
                      <a:r>
                        <a:rPr lang="en-US" altLang="ko-KR" sz="12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60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분 내에 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의료기관을 이용한 백분율</a:t>
                      </a:r>
                      <a:endParaRPr lang="en-US" altLang="ko-KR" sz="1200" b="0" kern="12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6213" marR="0" lvl="0" indent="-176213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등급 취약지 도출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분만실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접근성 지표가 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30% 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이상 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(AND)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TRI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가 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30% 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미만인 지역</a:t>
                      </a:r>
                      <a:endParaRPr lang="en-US" altLang="ko-KR" sz="1200" b="0" kern="12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분만실 접근성 </a:t>
                      </a:r>
                      <a:endParaRPr lang="en-US" altLang="ko-KR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취약 가임 </a:t>
                      </a:r>
                      <a:r>
                        <a:rPr lang="ko-KR" altLang="en-US" sz="1200" b="0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인구율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기준시간 내 </a:t>
                      </a:r>
                      <a:endParaRPr lang="en-US" altLang="ko-KR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의료이용률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675966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056228"/>
                  </a:ext>
                </a:extLst>
              </a:tr>
              <a:tr h="0">
                <a:tc rowSpan="6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en-US" altLang="ko-KR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(6)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보성군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74.75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76.83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0.00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9.29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678733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장흥군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장흥군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32.10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31.56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8.33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0.56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59415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함평군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함평군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42.18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40.09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9.62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17.36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842353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완도군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완도군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98.69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98.46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0.84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1.79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482819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진도군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진도군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100.00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100.00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0.00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0.00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19567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신안군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신안군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85.08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82.16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14.49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11.72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4515078"/>
                  </a:ext>
                </a:extLst>
              </a:tr>
              <a:tr h="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※ </a:t>
                      </a:r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출처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국립중앙의료원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ko-KR" altLang="en-US" sz="12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의료취약지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모니터링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연구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16590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34047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104.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의료취약지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응급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 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2153CCA9-7F10-4EF8-A4DE-5767E72CFA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5702493"/>
              </p:ext>
            </p:extLst>
          </p:nvPr>
        </p:nvGraphicFramePr>
        <p:xfrm>
          <a:off x="131359" y="658147"/>
          <a:ext cx="6595282" cy="381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1559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5882">
                  <a:extLst>
                    <a:ext uri="{9D8B030D-6E8A-4147-A177-3AD203B41FA5}">
                      <a16:colId xmlns:a16="http://schemas.microsoft.com/office/drawing/2014/main" val="3987841574"/>
                    </a:ext>
                  </a:extLst>
                </a:gridCol>
                <a:gridCol w="4897841">
                  <a:extLst>
                    <a:ext uri="{9D8B030D-6E8A-4147-A177-3AD203B41FA5}">
                      <a16:colId xmlns:a16="http://schemas.microsoft.com/office/drawing/2014/main" val="1329191576"/>
                    </a:ext>
                  </a:extLst>
                </a:gridCol>
              </a:tblGrid>
              <a:tr h="0">
                <a:tc gridSpan="3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응급의료기관 의료취약지</a:t>
                      </a: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65941793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지역응급의료센터로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분 이내 도달이 불가능하거나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(OR)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권역응급의료센터로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시간 이내로 도달이 불가능한 인구 비율이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27%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이상인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en-US" altLang="ko-KR" sz="1200" b="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(17)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강진군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고흥군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곡성군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구례군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나주시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담양군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무안군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보성군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신안군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영암군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영광군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완도군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장성군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장흥군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진도군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함평군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해남군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675966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 응급의료기관 취약지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98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중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(17.3%)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 전남에 위치함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시군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중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(77.3%)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 응급의료기관 의료취약지임</a:t>
                      </a:r>
                      <a:endParaRPr lang="ko-KR" altLang="en-US" sz="120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513641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en-US" altLang="ko-KR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(17)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강진군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고흥군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곡성군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구례군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나주시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담양군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무안군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보성군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신안군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영암군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영광군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완도군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장성군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장흥군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진도군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함평군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해남군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89168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 응급의료기관 취약지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97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중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(17.5%)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 전남에 위치함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시군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중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(77.3%)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 응급의료기관 의료취약지임</a:t>
                      </a:r>
                      <a:endParaRPr lang="ko-KR" altLang="en-US" sz="120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7919351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en-US" altLang="ko-KR" sz="1200" b="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(17)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강진군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고흥군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곡성군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구례군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나주시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담양군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무안군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보성군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신안군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영암군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영광군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완도군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장성군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장흥군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진도군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함평군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해남군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873104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 응급의료기관 취약지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99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중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(17.2%)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 전남에 위치함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시군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중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(77.3%)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 응급의료기관 의료취약지임</a:t>
                      </a:r>
                      <a:endParaRPr lang="ko-KR" altLang="en-US" sz="120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035590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※ </a:t>
                      </a:r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출처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국립중앙의료원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의료취약지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모니터링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연구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165908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828CA28-D161-4F21-B066-000F23AA25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087912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105.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의료취약지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소아청소년과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828CA28-D161-4F21-B066-000F23AA25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216</a:t>
            </a:fld>
            <a:endParaRPr lang="ko-KR" altLang="en-US"/>
          </a:p>
        </p:txBody>
      </p:sp>
      <p:graphicFrame>
        <p:nvGraphicFramePr>
          <p:cNvPr id="12" name="표 5">
            <a:extLst>
              <a:ext uri="{FF2B5EF4-FFF2-40B4-BE49-F238E27FC236}">
                <a16:creationId xmlns:a16="http://schemas.microsoft.com/office/drawing/2014/main" id="{956B41A3-E2A7-45AA-A7F0-BCB4A166E9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9222175"/>
              </p:ext>
            </p:extLst>
          </p:nvPr>
        </p:nvGraphicFramePr>
        <p:xfrm>
          <a:off x="131359" y="623981"/>
          <a:ext cx="6619208" cy="2438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94994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884518">
                  <a:extLst>
                    <a:ext uri="{9D8B030D-6E8A-4147-A177-3AD203B41FA5}">
                      <a16:colId xmlns:a16="http://schemas.microsoft.com/office/drawing/2014/main" val="3987841574"/>
                    </a:ext>
                  </a:extLst>
                </a:gridCol>
                <a:gridCol w="4939696">
                  <a:extLst>
                    <a:ext uri="{9D8B030D-6E8A-4147-A177-3AD203B41FA5}">
                      <a16:colId xmlns:a16="http://schemas.microsoft.com/office/drawing/2014/main" val="1294693359"/>
                    </a:ext>
                  </a:extLst>
                </a:gridCol>
              </a:tblGrid>
              <a:tr h="0">
                <a:tc gridSpan="3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※ </a:t>
                      </a:r>
                      <a:r>
                        <a:rPr lang="ko-KR" altLang="en-US" sz="1600" b="1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소아청소년과 의료취약지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65941793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소아청소년과 접근성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소아청소년과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서비스구역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내에 접근 불가능한 또는 포함되지 못한 만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19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세 미만 인구 비율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기준시간내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의료이용률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(Time Relevance Index, TRI):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지역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거주환자의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총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의료이용량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중 기준시간</a:t>
                      </a:r>
                      <a:r>
                        <a:rPr lang="en-US" altLang="ko-KR" sz="12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60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 내에 의료기관을 이용한 백분율</a:t>
                      </a:r>
                      <a:endParaRPr lang="en-US" altLang="ko-KR" sz="12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6213" marR="0" lvl="0" indent="-176213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취약지 도출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소아청소년과 접근성 지표가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30%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이상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(AND) TRI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가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30%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미만인 지역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en-US" altLang="ko-KR" sz="1200" b="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(3)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구례군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진도군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신안군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007779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 소아청소년과 의료취약지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24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중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(12.5%)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 전남에 위치함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49983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en-US" altLang="ko-KR" sz="1200" b="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(2)</a:t>
                      </a:r>
                      <a:endParaRPr lang="ko-KR" altLang="en-US" sz="1200" b="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진도군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신안군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959967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 소아청소년과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의료취약지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중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(9.1%)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 전남에 위치함</a:t>
                      </a:r>
                      <a:endParaRPr lang="ko-KR" altLang="en-US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6370116"/>
                  </a:ext>
                </a:extLst>
              </a:tr>
            </a:tbl>
          </a:graphicData>
        </a:graphic>
      </p:graphicFrame>
      <p:graphicFrame>
        <p:nvGraphicFramePr>
          <p:cNvPr id="13" name="표 5">
            <a:extLst>
              <a:ext uri="{FF2B5EF4-FFF2-40B4-BE49-F238E27FC236}">
                <a16:creationId xmlns:a16="http://schemas.microsoft.com/office/drawing/2014/main" id="{956B41A3-E2A7-45AA-A7F0-BCB4A166E9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0547430"/>
              </p:ext>
            </p:extLst>
          </p:nvPr>
        </p:nvGraphicFramePr>
        <p:xfrm>
          <a:off x="131359" y="3160500"/>
          <a:ext cx="6619208" cy="1828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94994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884518">
                  <a:extLst>
                    <a:ext uri="{9D8B030D-6E8A-4147-A177-3AD203B41FA5}">
                      <a16:colId xmlns:a16="http://schemas.microsoft.com/office/drawing/2014/main" val="3987841574"/>
                    </a:ext>
                  </a:extLst>
                </a:gridCol>
                <a:gridCol w="1346989">
                  <a:extLst>
                    <a:ext uri="{9D8B030D-6E8A-4147-A177-3AD203B41FA5}">
                      <a16:colId xmlns:a16="http://schemas.microsoft.com/office/drawing/2014/main" val="1294693359"/>
                    </a:ext>
                  </a:extLst>
                </a:gridCol>
                <a:gridCol w="1197569">
                  <a:extLst>
                    <a:ext uri="{9D8B030D-6E8A-4147-A177-3AD203B41FA5}">
                      <a16:colId xmlns:a16="http://schemas.microsoft.com/office/drawing/2014/main" val="783317605"/>
                    </a:ext>
                  </a:extLst>
                </a:gridCol>
                <a:gridCol w="1197569">
                  <a:extLst>
                    <a:ext uri="{9D8B030D-6E8A-4147-A177-3AD203B41FA5}">
                      <a16:colId xmlns:a16="http://schemas.microsoft.com/office/drawing/2014/main" val="1614735945"/>
                    </a:ext>
                  </a:extLst>
                </a:gridCol>
                <a:gridCol w="1197569">
                  <a:extLst>
                    <a:ext uri="{9D8B030D-6E8A-4147-A177-3AD203B41FA5}">
                      <a16:colId xmlns:a16="http://schemas.microsoft.com/office/drawing/2014/main" val="3453678285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소아청소년과 </a:t>
                      </a: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 </a:t>
                      </a:r>
                      <a:endParaRPr lang="en-US" altLang="ko-KR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19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미만 </a:t>
                      </a:r>
                      <a:r>
                        <a:rPr lang="ko-KR" altLang="en-US" sz="1200" b="0" kern="120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인구율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기준시간 내 </a:t>
                      </a:r>
                      <a:endParaRPr lang="en-US" altLang="ko-KR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의료이용률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675966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056228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en-US" altLang="ko-KR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(3)</a:t>
                      </a:r>
                      <a:endParaRPr lang="en-US" altLang="ko-KR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구례군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취약지 비해당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40.41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취약지 비해당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9.24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678733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장흥군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진도군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100.00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100.00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0.00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0.00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59415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함평군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신안군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85.33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85.16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18.20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23.26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8423531"/>
                  </a:ext>
                </a:extLst>
              </a:tr>
              <a:tr h="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※ </a:t>
                      </a:r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출처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: 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국립중앙의료원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ko-KR" altLang="en-US" sz="1200" b="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의료취약지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모니터링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연구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16590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951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106.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의료취약지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인공신장실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ED68B30C-767F-439B-9003-C282A26C9B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7" name="표 5">
            <a:extLst>
              <a:ext uri="{FF2B5EF4-FFF2-40B4-BE49-F238E27FC236}">
                <a16:creationId xmlns:a16="http://schemas.microsoft.com/office/drawing/2014/main" id="{6E5F2C88-74CB-400B-9BD6-BEC19E9173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9420987"/>
              </p:ext>
            </p:extLst>
          </p:nvPr>
        </p:nvGraphicFramePr>
        <p:xfrm>
          <a:off x="119397" y="620393"/>
          <a:ext cx="6619206" cy="2346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7297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42104">
                  <a:extLst>
                    <a:ext uri="{9D8B030D-6E8A-4147-A177-3AD203B41FA5}">
                      <a16:colId xmlns:a16="http://schemas.microsoft.com/office/drawing/2014/main" val="3987841574"/>
                    </a:ext>
                  </a:extLst>
                </a:gridCol>
                <a:gridCol w="1777180">
                  <a:extLst>
                    <a:ext uri="{9D8B030D-6E8A-4147-A177-3AD203B41FA5}">
                      <a16:colId xmlns:a16="http://schemas.microsoft.com/office/drawing/2014/main" val="1294693359"/>
                    </a:ext>
                  </a:extLst>
                </a:gridCol>
                <a:gridCol w="2126946">
                  <a:extLst>
                    <a:ext uri="{9D8B030D-6E8A-4147-A177-3AD203B41FA5}">
                      <a16:colId xmlns:a16="http://schemas.microsoft.com/office/drawing/2014/main" val="1614735945"/>
                    </a:ext>
                  </a:extLst>
                </a:gridCol>
              </a:tblGrid>
              <a:tr h="0">
                <a:tc gridSpan="4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인공신장실</a:t>
                      </a: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혈액투석</a:t>
                      </a: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의료취약지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65941793"/>
                  </a:ext>
                </a:extLst>
              </a:tr>
              <a:tr h="0">
                <a:tc gridSpan="4">
                  <a:txBody>
                    <a:bodyPr/>
                    <a:lstStyle/>
                    <a:p>
                      <a:pPr marL="88900" marR="0" lvl="0" indent="-8890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혈액투석이 가능한 의료기관까지의 접근이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60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 내로 도달하기 어려운 인구 비율이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30.0%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이상이면서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(AND)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의료기관까지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60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 내 이동하여 혈액투석 의료를 이용한 비율이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30.0%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미만인 지역</a:t>
                      </a:r>
                      <a:endParaRPr lang="en-US" altLang="ko-KR" sz="1200" kern="120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 취약 </a:t>
                      </a:r>
                      <a:r>
                        <a:rPr lang="ko-KR" altLang="en-US" sz="1200" b="1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인구율</a:t>
                      </a:r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기준시간 내 </a:t>
                      </a:r>
                      <a:r>
                        <a:rPr lang="ko-KR" altLang="en-US" sz="1200" b="1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의료이용률</a:t>
                      </a:r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6759663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en-US" altLang="ko-KR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(3)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구례군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45.01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5.26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678733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장흥군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진도군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100.00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0.00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59415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함평군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신안군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85.80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11.39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8423531"/>
                  </a:ext>
                </a:extLst>
              </a:tr>
              <a:tr h="0">
                <a:tc gridSpan="4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※ </a:t>
                      </a:r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출처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국립중앙의료원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2020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의료취약지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모니터링 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(20201231)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165908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E4F4A1C-67CD-47EF-AC46-2932841C79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6924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107.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미충족의료율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3580601"/>
              </p:ext>
            </p:extLst>
          </p:nvPr>
        </p:nvGraphicFramePr>
        <p:xfrm>
          <a:off x="104661" y="633376"/>
          <a:ext cx="6635773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최근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년 동안 본인이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병의원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치과 제외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에 가고 싶을 때 가지 못한 사람의 분율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질병관리청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지역사회건강조사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만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세 이상의 성인을 대상으로 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표준화율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인구구성 차이에 따른 영향을 배제하기 위하여 </a:t>
                      </a:r>
                      <a:r>
                        <a:rPr lang="ko-KR" altLang="en-US" sz="1200" b="0" kern="120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표준인구로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보정함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지역사회건강조사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이환 및 의료이용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연간 미충족의료율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질병관리청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지역사회건강조사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자료실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보고서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지역건강통계 한눈에 보기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218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2" y="2088175"/>
          <a:ext cx="6630507" cy="609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4615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74615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74615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 gridSpan="4">
                  <a:txBody>
                    <a:bodyPr/>
                    <a:lstStyle/>
                    <a:p>
                      <a:pPr marL="0" marR="0" lvl="0" indent="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전국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연간 미충족의료율은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전국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시∙군∙구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지역의 중앙값</a:t>
                      </a:r>
                      <a:endParaRPr lang="ko-KR" altLang="en-US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950757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766910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107.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미충족의료율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219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611348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742602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742602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742602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4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272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>
                <a:latin typeface="HY헤드라인M" panose="02030600000101010101" pitchFamily="18" charset="-127"/>
                <a:ea typeface="HY헤드라인M" panose="02030600000101010101" pitchFamily="18" charset="-127"/>
              </a:rPr>
              <a:t>008. </a:t>
            </a:r>
            <a:r>
              <a:rPr kumimoji="0" lang="ko-KR" altLang="en-US" sz="2400">
                <a:latin typeface="HY헤드라인M" panose="02030600000101010101" pitchFamily="18" charset="-127"/>
                <a:ea typeface="HY헤드라인M" panose="02030600000101010101" pitchFamily="18" charset="-127"/>
              </a:rPr>
              <a:t>합계출산율                                    </a:t>
            </a:r>
            <a:r>
              <a:rPr kumimoji="0" lang="ko-KR" altLang="en-US" sz="240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</a:t>
            </a:r>
            <a:r>
              <a:rPr kumimoji="0" lang="en-US" altLang="ko-KR" sz="240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7288865"/>
              </p:ext>
            </p:extLst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여성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한명이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가임 기간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(15~49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 낳을 것으로 기대되는 평균 출생아 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indent="-87313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인구동향조사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출생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합계출산율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모의 연령별 출산율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9030223"/>
              </p:ext>
            </p:extLst>
          </p:nvPr>
        </p:nvGraphicFramePr>
        <p:xfrm>
          <a:off x="131359" y="1699051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96085695-3E3B-4165-8B54-52DA3A9602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900D357-EAFC-4104-9D70-87D26C0412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39015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6539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제목 1">
            <a:extLst>
              <a:ext uri="{FF2B5EF4-FFF2-40B4-BE49-F238E27FC236}">
                <a16:creationId xmlns:a16="http://schemas.microsoft.com/office/drawing/2014/main" id="{53746AA7-C47E-4A8E-A6CC-2A515B2416AF}"/>
              </a:ext>
            </a:extLst>
          </p:cNvPr>
          <p:cNvSpPr txBox="1">
            <a:spLocks/>
          </p:cNvSpPr>
          <p:nvPr/>
        </p:nvSpPr>
        <p:spPr>
          <a:xfrm>
            <a:off x="539931" y="2420983"/>
            <a:ext cx="5756366" cy="88724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txBody>
          <a:bodyPr vert="horz" lIns="91440" tIns="45720" rIns="91440" bIns="45720" rtlCol="0" anchor="ctr">
            <a:normAutofit/>
          </a:bodyPr>
          <a:lstStyle>
            <a:lvl1pPr algn="l" defTabSz="6858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ko-KR" altLang="en-US" sz="4800" b="1" dirty="0" smtClean="0">
                <a:latin typeface="+mn-ea"/>
                <a:ea typeface="+mn-ea"/>
              </a:rPr>
              <a:t>근로자 건강</a:t>
            </a:r>
            <a:endParaRPr lang="ko-KR" altLang="en-US" sz="4800" b="1" dirty="0">
              <a:latin typeface="+mn-ea"/>
              <a:ea typeface="+mn-ea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3A0D501-F9A0-4E9D-AF51-0C3895BD80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96CE935-4BA0-457F-A1E0-C4D1E78784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57001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108.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근로자건강진단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실시 근로자 수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7007762"/>
              </p:ext>
            </p:extLst>
          </p:nvPr>
        </p:nvGraphicFramePr>
        <p:xfrm>
          <a:off x="104661" y="633376"/>
          <a:ext cx="6635773" cy="1033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0488" indent="-90488"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고용노동부 근로자건강진단 실시 근로자 수</a:t>
                      </a:r>
                      <a:endParaRPr lang="ko-KR" altLang="en-US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명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근로자건강진단실시상황보고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근로자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지방고용노동관서별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및 성별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실시근로자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현황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222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6392433"/>
              </p:ext>
            </p:extLst>
          </p:nvPr>
        </p:nvGraphicFramePr>
        <p:xfrm>
          <a:off x="104662" y="1764325"/>
          <a:ext cx="6635773" cy="2639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3358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지방고용노동관서별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1,976,545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2,023,574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2,146,908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2,301,002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2,212,769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서울청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213,034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231,651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252,778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275,264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265,955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중부청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509,065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562,233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624,524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688,955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677,813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부산청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513,079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486,141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482,256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500,568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463,924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대구청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220,580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214,004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219,133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223,769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213,856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광주청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220,793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215,481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230,073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237,272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224,507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대전청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299,994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314,064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338,144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375,174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366,714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4782144"/>
              </p:ext>
            </p:extLst>
          </p:nvPr>
        </p:nvGraphicFramePr>
        <p:xfrm>
          <a:off x="104660" y="4493109"/>
          <a:ext cx="6635773" cy="348757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3358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광주청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광주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57,243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60,917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62,799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63,754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62,368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전주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32,284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31,402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34,388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32,747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28,721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익산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15,562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15,196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16,583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17,909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18,032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군산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22,075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18,835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17,583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18,137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16,589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목포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27,105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20,877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21,130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23,154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여수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58,170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59,483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66,968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69,815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66,163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제주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8,771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10,622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11,756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11,269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848291">
                <a:tc gridSpan="6">
                  <a:txBody>
                    <a:bodyPr/>
                    <a:lstStyle/>
                    <a:p>
                      <a:pPr marL="177800" indent="-177800" algn="l" fontAlgn="b"/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※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관할구역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광주지방고용노동청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곡성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구례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나주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담양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영광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장성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함평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화순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2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전주지청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전주시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남원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무주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장수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정읍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진안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완주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임실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순창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2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익산지청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익산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김제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군산지청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군산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고창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부안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목포지청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강진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신안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완도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장흥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진도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무안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영암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해남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2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여수지청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여수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고흥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광양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보성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순천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016159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60419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109.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근로자건강진단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직업병유소견자 수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1334678"/>
              </p:ext>
            </p:extLst>
          </p:nvPr>
        </p:nvGraphicFramePr>
        <p:xfrm>
          <a:off x="104661" y="633376"/>
          <a:ext cx="6635773" cy="1033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0488" indent="-90488"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고용노동부 근로자건강진단 결과 직업병유소견자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(D1)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수</a:t>
                      </a:r>
                      <a:endParaRPr lang="ko-KR" altLang="en-US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명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근로자건강진단실시상황보고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직업병유소견자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(D1)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지방고용노동관서별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및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유해인자별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실시근로자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현황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223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5350643"/>
              </p:ext>
            </p:extLst>
          </p:nvPr>
        </p:nvGraphicFramePr>
        <p:xfrm>
          <a:off x="104662" y="1764325"/>
          <a:ext cx="6635773" cy="2639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3358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지방고용노동관서별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11,810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13,196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14,687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14,620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서울청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중부청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4,067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4,153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부산청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5,666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5,325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5,210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5,510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5,106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대구청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광주청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대전청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2,335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5666336"/>
              </p:ext>
            </p:extLst>
          </p:nvPr>
        </p:nvGraphicFramePr>
        <p:xfrm>
          <a:off x="104660" y="4493109"/>
          <a:ext cx="6635773" cy="348757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3358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10043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광주청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광주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전주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익산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군산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목포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여수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제주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848291">
                <a:tc gridSpan="6">
                  <a:txBody>
                    <a:bodyPr/>
                    <a:lstStyle/>
                    <a:p>
                      <a:pPr marL="177800" indent="-177800" algn="l" fontAlgn="b"/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※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관할구역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광주지방고용노동청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곡성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구례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나주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담양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영광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장성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함평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화순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2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전주지청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전주시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남원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무주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장수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정읍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진안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완주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임실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순창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2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익산지청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익산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김제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군산지청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군산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고창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부안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목포지청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강진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신안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완도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장흥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진도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무안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영암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해남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2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여수지청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여수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고흥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광양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보성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순천</a:t>
                      </a:r>
                      <a:r>
                        <a:rPr lang="en-US" altLang="ko-KR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)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016159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7201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110.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산재보험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수급자수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및 지급액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9159278"/>
              </p:ext>
            </p:extLst>
          </p:nvPr>
        </p:nvGraphicFramePr>
        <p:xfrm>
          <a:off x="104661" y="633376"/>
          <a:ext cx="6635773" cy="1033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0488" indent="-90488"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산업재해보상보험법에 따른 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수급자수와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급여 지급액</a:t>
                      </a:r>
                      <a:endParaRPr lang="ko-KR" altLang="en-US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억원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노동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산재보험통계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질병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사고별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보험급여 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지급현황</a:t>
                      </a:r>
                      <a:endParaRPr lang="ko-KR" altLang="en-US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224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1965226"/>
              </p:ext>
            </p:extLst>
          </p:nvPr>
        </p:nvGraphicFramePr>
        <p:xfrm>
          <a:off x="104662" y="1764325"/>
          <a:ext cx="6635773" cy="2639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1773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6360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6360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6360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6360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6360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산업재해보상보험법 </a:t>
                      </a:r>
                      <a:r>
                        <a:rPr lang="ko-KR" altLang="en-US" sz="1600" b="1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수급자수</a:t>
                      </a:r>
                      <a:r>
                        <a:rPr lang="en-US" altLang="ko-KR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합계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269,510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283,514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297,239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320,184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350,363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18,434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18,432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18,589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18,977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18,770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뇌심혈관계질환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11,997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12,359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14,568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16,133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15,874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이황화탄소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근골격계질환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9,262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10,407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10,575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14,744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18,751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기타질환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6,448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13,193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16,463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814094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업무상사고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222,577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233,241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242,505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256,374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279,748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4328348"/>
                  </a:ext>
                </a:extLst>
              </a:tr>
            </a:tbl>
          </a:graphicData>
        </a:graphic>
      </p:graphicFrame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7682712"/>
              </p:ext>
            </p:extLst>
          </p:nvPr>
        </p:nvGraphicFramePr>
        <p:xfrm>
          <a:off x="104660" y="4490915"/>
          <a:ext cx="6635773" cy="2639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1773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6360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6360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6360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6360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6360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산업재해보상보험법 급여 지급액</a:t>
                      </a:r>
                      <a:r>
                        <a:rPr lang="en-US" altLang="ko-KR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억원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합계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42,801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44,360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50,339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55,294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59,968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진폐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3,863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3,951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5,009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4,926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5,067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뇌심혈관계질환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3,731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3,921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4,804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5,411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5,657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이황화탄소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근골격계질환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1,279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1,366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1,862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2,820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3,737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기타질환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1,405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1,915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3,548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4,121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4,773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814094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업무상사고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32,188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32,870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34,777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37,676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40,391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432834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6199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111.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직업환경의학과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321666"/>
              </p:ext>
            </p:extLst>
          </p:nvPr>
        </p:nvGraphicFramePr>
        <p:xfrm>
          <a:off x="116876" y="2107683"/>
          <a:ext cx="6618294" cy="585423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50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938340768"/>
                    </a:ext>
                  </a:extLst>
                </a:gridCol>
                <a:gridCol w="1053602">
                  <a:extLst>
                    <a:ext uri="{9D8B030D-6E8A-4147-A177-3AD203B41FA5}">
                      <a16:colId xmlns:a16="http://schemas.microsoft.com/office/drawing/2014/main" val="326378545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400055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전국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서울특별시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부산광역시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대구광역시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인천광역시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광주광역시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대전광역시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울산광역시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세종특별자치시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경기도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강원도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충청남도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전라북도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경상북도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경상남도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917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제주특별자치도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0.3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5861627"/>
              </p:ext>
            </p:extLst>
          </p:nvPr>
        </p:nvGraphicFramePr>
        <p:xfrm>
          <a:off x="116876" y="633378"/>
          <a:ext cx="6624247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48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60194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388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 십만 명당 직업환경의학과 전문의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해당 연도의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1/4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분기 시점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건강보험통계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요양기관 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전문과목별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전문의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인력현황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532CAF4A-A9E7-4C47-86CF-836A613167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CDE2FFA-B77C-415F-8E24-B13DD8BA1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14375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55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111.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전문의 수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직업환경의학과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2841487"/>
              </p:ext>
            </p:extLst>
          </p:nvPr>
        </p:nvGraphicFramePr>
        <p:xfrm>
          <a:off x="133622" y="661156"/>
          <a:ext cx="6590755" cy="7099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131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3316832602"/>
                    </a:ext>
                  </a:extLst>
                </a:gridCol>
                <a:gridCol w="1055351">
                  <a:extLst>
                    <a:ext uri="{9D8B030D-6E8A-4147-A177-3AD203B41FA5}">
                      <a16:colId xmlns:a16="http://schemas.microsoft.com/office/drawing/2014/main" val="1606485350"/>
                    </a:ext>
                  </a:extLst>
                </a:gridCol>
              </a:tblGrid>
              <a:tr h="360000">
                <a:tc gridSpan="6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l" defTabSz="685800" rtl="0" eaLnBrk="1" fontAlgn="ctr" latinLnBrk="1" hangingPunct="1"/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665185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 smtClean="0"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u="none" strike="noStrike" dirty="0" smtClean="0">
                          <a:effectLst/>
                          <a:latin typeface="+mn-ea"/>
                          <a:ea typeface="+mn-ea"/>
                        </a:rPr>
                        <a:t>전라남도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목포시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여수시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순천시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나주시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광양시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담양군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곡성군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구례군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고흥군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보성군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화순군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장흥군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강진군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해남군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영암군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무안군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함평군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영광군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장성군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 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진도군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80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u="none" strike="noStrike" dirty="0" smtClean="0">
                          <a:effectLst/>
                          <a:latin typeface="+mn-ea"/>
                          <a:ea typeface="+mn-ea"/>
                        </a:rPr>
                        <a:t>신안군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pic>
        <p:nvPicPr>
          <p:cNvPr id="5" name="그림 4" descr="텍스트이(가) 표시된 사진&#10;&#10;자동 생성된 설명">
            <a:extLst>
              <a:ext uri="{FF2B5EF4-FFF2-40B4-BE49-F238E27FC236}">
                <a16:creationId xmlns:a16="http://schemas.microsoft.com/office/drawing/2014/main" id="{296285EF-313A-4094-B9D3-94FBF8D9F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7AED6D6-1C90-407E-B887-F3C7744DD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226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3075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ED27AE3-CACF-40DA-84DB-B6801A1183A9}"/>
              </a:ext>
            </a:extLst>
          </p:cNvPr>
          <p:cNvSpPr txBox="1"/>
          <p:nvPr/>
        </p:nvSpPr>
        <p:spPr>
          <a:xfrm>
            <a:off x="202020" y="758800"/>
            <a:ext cx="6443330" cy="6440225"/>
          </a:xfrm>
          <a:prstGeom prst="rect">
            <a:avLst/>
          </a:prstGeom>
          <a:noFill/>
          <a:ln>
            <a:solidFill>
              <a:schemeClr val="tx1"/>
            </a:solidFill>
            <a:prstDash val="sysDash"/>
          </a:ln>
        </p:spPr>
        <p:txBody>
          <a:bodyPr wrap="square" rtlCol="0" anchor="ctr">
            <a:spAutoFit/>
          </a:bodyPr>
          <a:lstStyle/>
          <a:p>
            <a:pPr algn="just"/>
            <a:r>
              <a:rPr lang="ko-KR" altLang="en-US" sz="1250" dirty="0" smtClean="0">
                <a:latin typeface="+mn-ea"/>
              </a:rPr>
              <a:t>의료진은 </a:t>
            </a:r>
            <a:r>
              <a:rPr lang="ko-KR" altLang="en-US" sz="1250" dirty="0">
                <a:latin typeface="+mn-ea"/>
              </a:rPr>
              <a:t>환자의 병을 진단하기 위하여 혈액</a:t>
            </a:r>
            <a:r>
              <a:rPr lang="en-US" altLang="ko-KR" sz="1250" dirty="0">
                <a:latin typeface="+mn-ea"/>
              </a:rPr>
              <a:t>, </a:t>
            </a:r>
            <a:r>
              <a:rPr lang="ko-KR" altLang="en-US" sz="1250" dirty="0">
                <a:latin typeface="+mn-ea"/>
              </a:rPr>
              <a:t>소변</a:t>
            </a:r>
            <a:r>
              <a:rPr lang="en-US" altLang="ko-KR" sz="1250" dirty="0">
                <a:latin typeface="+mn-ea"/>
              </a:rPr>
              <a:t>, </a:t>
            </a:r>
            <a:r>
              <a:rPr lang="ko-KR" altLang="en-US" sz="1250" dirty="0">
                <a:latin typeface="+mn-ea"/>
              </a:rPr>
              <a:t>엑스레이 등 다양한 검사를 시행합니다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이러한 다양한 검사의 결과를 종합적으로 판단하여 환자가 </a:t>
            </a:r>
            <a:r>
              <a:rPr lang="ko-KR" altLang="en-US" sz="1250" dirty="0" smtClean="0">
                <a:latin typeface="+mn-ea"/>
              </a:rPr>
              <a:t>현재 어떤 병에 걸렸는지</a:t>
            </a:r>
            <a:r>
              <a:rPr lang="en-US" altLang="ko-KR" sz="1250" dirty="0" smtClean="0">
                <a:latin typeface="+mn-ea"/>
              </a:rPr>
              <a:t>, </a:t>
            </a:r>
            <a:r>
              <a:rPr lang="ko-KR" altLang="en-US" sz="1250" dirty="0" smtClean="0">
                <a:latin typeface="+mn-ea"/>
              </a:rPr>
              <a:t>병에 걸렸다면 얼마나 심각한지를 </a:t>
            </a:r>
            <a:r>
              <a:rPr lang="ko-KR" altLang="en-US" sz="1250" dirty="0">
                <a:latin typeface="+mn-ea"/>
              </a:rPr>
              <a:t>진단해 냅니다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그리고 그 진단에 따라 치료의 우선순위를 정하게 됩니다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환자 개개인의 병을 진단해 내는 것처럼 한 지역의 고질적인 </a:t>
            </a:r>
            <a:r>
              <a:rPr lang="ko-KR" altLang="en-US" sz="1250" dirty="0" smtClean="0">
                <a:latin typeface="+mn-ea"/>
              </a:rPr>
              <a:t>보건의료 문제점을 </a:t>
            </a:r>
            <a:r>
              <a:rPr lang="ko-KR" altLang="en-US" sz="1250" dirty="0">
                <a:latin typeface="+mn-ea"/>
              </a:rPr>
              <a:t>정확히 진단해 </a:t>
            </a:r>
            <a:r>
              <a:rPr lang="ko-KR" altLang="en-US" sz="1250" dirty="0" smtClean="0">
                <a:latin typeface="+mn-ea"/>
              </a:rPr>
              <a:t>내는 가장 기본적인 방법이 바로  정확한 공공보건의료 통계를 산출해 내는 것 입니다</a:t>
            </a:r>
            <a:r>
              <a:rPr lang="en-US" altLang="ko-KR" sz="1250" dirty="0" smtClean="0">
                <a:latin typeface="+mn-ea"/>
              </a:rPr>
              <a:t>.</a:t>
            </a:r>
          </a:p>
          <a:p>
            <a:pPr algn="just"/>
            <a:endParaRPr lang="en-US" altLang="ko-KR" sz="1250" dirty="0">
              <a:latin typeface="+mn-ea"/>
            </a:endParaRPr>
          </a:p>
          <a:p>
            <a:pPr algn="just"/>
            <a:r>
              <a:rPr lang="ko-KR" altLang="en-US" sz="1250" dirty="0">
                <a:latin typeface="+mn-ea"/>
              </a:rPr>
              <a:t>통계는 크게 기술</a:t>
            </a:r>
            <a:r>
              <a:rPr lang="en-US" altLang="ko-KR" sz="1250" dirty="0">
                <a:latin typeface="+mn-ea"/>
              </a:rPr>
              <a:t>(Descriptive) </a:t>
            </a:r>
            <a:r>
              <a:rPr lang="ko-KR" altLang="en-US" sz="1250" dirty="0">
                <a:latin typeface="+mn-ea"/>
              </a:rPr>
              <a:t>통계와 추측</a:t>
            </a:r>
            <a:r>
              <a:rPr lang="en-US" altLang="ko-KR" sz="1250" dirty="0">
                <a:latin typeface="+mn-ea"/>
              </a:rPr>
              <a:t>(Inferential)</a:t>
            </a:r>
            <a:r>
              <a:rPr lang="ko-KR" altLang="en-US" sz="1250" dirty="0">
                <a:latin typeface="+mn-ea"/>
              </a:rPr>
              <a:t> 통계로 나누어집니다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기술 통계는 말 그대로 과거와 현재의 상황을 담담히 </a:t>
            </a:r>
            <a:r>
              <a:rPr lang="ko-KR" altLang="en-US" sz="1250" dirty="0" smtClean="0">
                <a:latin typeface="+mn-ea"/>
              </a:rPr>
              <a:t>숫자로 서술해 </a:t>
            </a:r>
            <a:r>
              <a:rPr lang="ko-KR" altLang="en-US" sz="1250" dirty="0">
                <a:latin typeface="+mn-ea"/>
              </a:rPr>
              <a:t>나가는 통계입니다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단순한 숫자의 나열로 자칫 지루해 보일 수 있습니다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하지만 미래를 </a:t>
            </a:r>
            <a:r>
              <a:rPr lang="ko-KR" altLang="en-US" sz="1250" dirty="0" smtClean="0">
                <a:latin typeface="+mn-ea"/>
              </a:rPr>
              <a:t>예측하기 </a:t>
            </a:r>
            <a:r>
              <a:rPr lang="ko-KR" altLang="en-US" sz="1250" dirty="0">
                <a:latin typeface="+mn-ea"/>
              </a:rPr>
              <a:t>위해서는 과거와 현재를 정확히 파악하는 일이 매우 중요합니다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추측은 과거와 현재의 자료를 바탕으로 하는 것이기 때문입니다</a:t>
            </a:r>
            <a:r>
              <a:rPr lang="en-US" altLang="ko-KR" sz="1250" dirty="0" smtClean="0">
                <a:latin typeface="+mn-ea"/>
              </a:rPr>
              <a:t>. </a:t>
            </a:r>
            <a:r>
              <a:rPr lang="ko-KR" altLang="en-US" sz="1250" dirty="0" smtClean="0">
                <a:latin typeface="+mn-ea"/>
              </a:rPr>
              <a:t>따라서 이러한 공공보건의료 숫자와 친해지고 언제든지 빠르게 원하는 숫자를 찾아내는 것은 공공보건의료 관련 업무 종사자들에게는 기본적인 역량일 것 입니다</a:t>
            </a:r>
            <a:r>
              <a:rPr lang="en-US" altLang="ko-KR" sz="1250" dirty="0" smtClean="0">
                <a:latin typeface="+mn-ea"/>
              </a:rPr>
              <a:t>.</a:t>
            </a:r>
            <a:endParaRPr lang="en-US" altLang="ko-KR" sz="1250" dirty="0">
              <a:latin typeface="+mn-ea"/>
            </a:endParaRPr>
          </a:p>
          <a:p>
            <a:pPr algn="just"/>
            <a:endParaRPr lang="en-US" altLang="ko-KR" sz="1250" dirty="0">
              <a:latin typeface="+mn-ea"/>
            </a:endParaRPr>
          </a:p>
          <a:p>
            <a:pPr algn="just"/>
            <a:r>
              <a:rPr lang="ko-KR" altLang="en-US" sz="1250" dirty="0">
                <a:latin typeface="+mn-ea"/>
              </a:rPr>
              <a:t>본 지표북에서는 공공보건의료와 관련된 전라남도의 통계 수치를 담담히 서술해 놓았습니다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단순한 숫자일 뿐이지만 그 숫자 하나 하나에는 우리 전라남도 도민의 </a:t>
            </a:r>
            <a:r>
              <a:rPr lang="ko-KR" altLang="en-US" sz="1250" dirty="0" smtClean="0">
                <a:latin typeface="+mn-ea"/>
              </a:rPr>
              <a:t>과거와 현재의 희로애락</a:t>
            </a:r>
            <a:r>
              <a:rPr lang="en-US" altLang="ko-KR" sz="1250" dirty="0" smtClean="0">
                <a:latin typeface="+mn-ea"/>
              </a:rPr>
              <a:t>, </a:t>
            </a:r>
            <a:r>
              <a:rPr lang="ko-KR" altLang="en-US" sz="1250" dirty="0" smtClean="0">
                <a:latin typeface="+mn-ea"/>
              </a:rPr>
              <a:t>그리고 </a:t>
            </a:r>
            <a:r>
              <a:rPr lang="ko-KR" altLang="en-US" sz="1250" dirty="0">
                <a:latin typeface="+mn-ea"/>
              </a:rPr>
              <a:t>미래가 담겨 있습니다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이 지표북의 수치 상당수는 매우 공포스럽습니다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급격히 증가하는 고령화지수와 보건의료에 대한 수요</a:t>
            </a:r>
            <a:r>
              <a:rPr lang="en-US" altLang="ko-KR" sz="1250" dirty="0">
                <a:latin typeface="+mn-ea"/>
              </a:rPr>
              <a:t>, </a:t>
            </a:r>
            <a:r>
              <a:rPr lang="ko-KR" altLang="en-US" sz="1250" dirty="0">
                <a:latin typeface="+mn-ea"/>
              </a:rPr>
              <a:t>급격히 감소하는 출산율과 쉽게 증가하지 않는 </a:t>
            </a:r>
            <a:r>
              <a:rPr lang="ko-KR" altLang="en-US" sz="1250" dirty="0" smtClean="0">
                <a:latin typeface="+mn-ea"/>
              </a:rPr>
              <a:t>보건의료자원의 공급이 바로 그 </a:t>
            </a:r>
            <a:r>
              <a:rPr lang="ko-KR" altLang="en-US" sz="1250" dirty="0">
                <a:latin typeface="+mn-ea"/>
              </a:rPr>
              <a:t>공포스러운 수치들입니다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천 리 길도 한 걸음부터 입니다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우리</a:t>
            </a:r>
            <a:r>
              <a:rPr lang="en-US" altLang="ko-KR" sz="1250" dirty="0">
                <a:latin typeface="+mn-ea"/>
              </a:rPr>
              <a:t> </a:t>
            </a:r>
            <a:r>
              <a:rPr lang="ko-KR" altLang="en-US" sz="1250" dirty="0">
                <a:latin typeface="+mn-ea"/>
              </a:rPr>
              <a:t>공공보건의료인</a:t>
            </a:r>
            <a:r>
              <a:rPr lang="en-US" altLang="ko-KR" sz="1250" dirty="0">
                <a:latin typeface="+mn-ea"/>
              </a:rPr>
              <a:t>,</a:t>
            </a:r>
            <a:r>
              <a:rPr lang="ko-KR" altLang="en-US" sz="1250" dirty="0">
                <a:latin typeface="+mn-ea"/>
              </a:rPr>
              <a:t> </a:t>
            </a:r>
            <a:r>
              <a:rPr lang="ko-KR" altLang="en-US" sz="1250" dirty="0" smtClean="0">
                <a:latin typeface="+mn-ea"/>
              </a:rPr>
              <a:t>도민 분들과 </a:t>
            </a:r>
            <a:r>
              <a:rPr lang="ko-KR" altLang="en-US" sz="1250" dirty="0">
                <a:latin typeface="+mn-ea"/>
              </a:rPr>
              <a:t>전라남도청이 함께 이 공포스러운 수치들에 대해서 우선순위를 정하고 하나씩 개선해 나가야 할 것입니다</a:t>
            </a:r>
            <a:r>
              <a:rPr lang="en-US" altLang="ko-KR" sz="1250" dirty="0">
                <a:latin typeface="+mn-ea"/>
              </a:rPr>
              <a:t>. </a:t>
            </a:r>
          </a:p>
          <a:p>
            <a:pPr algn="just"/>
            <a:endParaRPr lang="en-US" altLang="ko-KR" sz="1250" dirty="0">
              <a:latin typeface="+mn-ea"/>
            </a:endParaRPr>
          </a:p>
          <a:p>
            <a:pPr algn="just"/>
            <a:r>
              <a:rPr lang="ko-KR" altLang="en-US" sz="1250" dirty="0">
                <a:latin typeface="+mn-ea"/>
              </a:rPr>
              <a:t>대한민국은 디지털 뉴딜과 함께 빅데이터를 수집</a:t>
            </a:r>
            <a:r>
              <a:rPr lang="en-US" altLang="ko-KR" sz="1250" dirty="0">
                <a:latin typeface="+mn-ea"/>
              </a:rPr>
              <a:t>, </a:t>
            </a:r>
            <a:r>
              <a:rPr lang="ko-KR" altLang="en-US" sz="1250" dirty="0">
                <a:latin typeface="+mn-ea"/>
              </a:rPr>
              <a:t>가공하고 활용하는 수준이 세계에서 가장 앞선 국가입니다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공공보건의료 </a:t>
            </a:r>
            <a:r>
              <a:rPr lang="ko-KR" altLang="en-US" sz="1250" dirty="0" smtClean="0">
                <a:latin typeface="+mn-ea"/>
              </a:rPr>
              <a:t>종사자분들은 </a:t>
            </a:r>
            <a:r>
              <a:rPr lang="ko-KR" altLang="en-US" sz="1250" dirty="0">
                <a:latin typeface="+mn-ea"/>
              </a:rPr>
              <a:t>이 지표북의 필요한 수치를 정확히 이해하고 상황에 맞게 적절히 </a:t>
            </a:r>
            <a:r>
              <a:rPr lang="ko-KR" altLang="en-US" sz="1250" dirty="0" smtClean="0">
                <a:latin typeface="+mn-ea"/>
              </a:rPr>
              <a:t>활용하시고 더 </a:t>
            </a:r>
            <a:r>
              <a:rPr lang="ko-KR" altLang="en-US" sz="1250" dirty="0">
                <a:latin typeface="+mn-ea"/>
              </a:rPr>
              <a:t>나아가 국가의 다양한 오픈 데이터를 적극 활용할 수 있는 능력을 </a:t>
            </a:r>
            <a:r>
              <a:rPr lang="ko-KR" altLang="en-US" sz="1250" dirty="0" smtClean="0">
                <a:latin typeface="+mn-ea"/>
              </a:rPr>
              <a:t>기르시기 바랍니다</a:t>
            </a:r>
            <a:r>
              <a:rPr lang="en-US" altLang="ko-KR" sz="1250" dirty="0" smtClean="0">
                <a:latin typeface="+mn-ea"/>
              </a:rPr>
              <a:t>.</a:t>
            </a:r>
          </a:p>
          <a:p>
            <a:pPr algn="just"/>
            <a:endParaRPr lang="en-US" altLang="ko-KR" sz="1250" dirty="0">
              <a:latin typeface="+mn-ea"/>
            </a:endParaRPr>
          </a:p>
          <a:p>
            <a:pPr algn="just"/>
            <a:r>
              <a:rPr lang="ko-KR" altLang="en-US" sz="1250" dirty="0" smtClean="0">
                <a:latin typeface="+mn-ea"/>
              </a:rPr>
              <a:t>이 책에서는 공공보건의료 관련 </a:t>
            </a:r>
            <a:r>
              <a:rPr lang="en-US" altLang="ko-KR" sz="1250" dirty="0" smtClean="0">
                <a:latin typeface="+mn-ea"/>
              </a:rPr>
              <a:t>111</a:t>
            </a:r>
            <a:r>
              <a:rPr lang="ko-KR" altLang="en-US" sz="1250" dirty="0" smtClean="0">
                <a:latin typeface="+mn-ea"/>
              </a:rPr>
              <a:t>개의 지표를 제시하였습니다</a:t>
            </a:r>
            <a:r>
              <a:rPr lang="en-US" altLang="ko-KR" sz="1250" dirty="0" smtClean="0">
                <a:latin typeface="+mn-ea"/>
              </a:rPr>
              <a:t>. </a:t>
            </a:r>
            <a:r>
              <a:rPr lang="ko-KR" altLang="en-US" sz="1250" dirty="0" smtClean="0">
                <a:latin typeface="+mn-ea"/>
              </a:rPr>
              <a:t>많은 </a:t>
            </a:r>
            <a:r>
              <a:rPr lang="ko-KR" altLang="en-US" sz="1250" dirty="0">
                <a:latin typeface="+mn-ea"/>
              </a:rPr>
              <a:t>공공보건의료 담당자들과 도민 여러분들이 이 통계지표를 적극적으로 활용하여 우리 지역을 이해하고 앞으로 나아가야 할 길을 같이 모색하면 좋겠습니다</a:t>
            </a:r>
            <a:r>
              <a:rPr lang="en-US" altLang="ko-KR" sz="1250" dirty="0">
                <a:latin typeface="+mn-ea"/>
              </a:rPr>
              <a:t>. </a:t>
            </a:r>
            <a:r>
              <a:rPr lang="ko-KR" altLang="en-US" sz="1250" dirty="0">
                <a:latin typeface="+mn-ea"/>
              </a:rPr>
              <a:t>전라남도의 공공보건의료 관련 지표들이 </a:t>
            </a:r>
            <a:r>
              <a:rPr lang="ko-KR" altLang="en-US" sz="1250" dirty="0" smtClean="0">
                <a:latin typeface="+mn-ea"/>
              </a:rPr>
              <a:t>모두 개선되어 도민들의 괴로움이 많이 사라질 수 있으면 좋겠습니다</a:t>
            </a:r>
            <a:r>
              <a:rPr lang="en-US" altLang="ko-KR" sz="1250" dirty="0" smtClean="0">
                <a:latin typeface="+mn-ea"/>
              </a:rPr>
              <a:t>. </a:t>
            </a:r>
            <a:r>
              <a:rPr lang="ko-KR" altLang="en-US" sz="1250" dirty="0" smtClean="0">
                <a:latin typeface="+mn-ea"/>
              </a:rPr>
              <a:t>이를 통해 전라남도의 </a:t>
            </a:r>
            <a:r>
              <a:rPr lang="ko-KR" altLang="en-US" sz="1250" dirty="0">
                <a:latin typeface="+mn-ea"/>
              </a:rPr>
              <a:t>미래가 녹색 생명의 땅</a:t>
            </a:r>
            <a:r>
              <a:rPr lang="en-US" altLang="ko-KR" sz="1250" dirty="0">
                <a:latin typeface="+mn-ea"/>
              </a:rPr>
              <a:t>, </a:t>
            </a:r>
            <a:r>
              <a:rPr lang="ko-KR" altLang="en-US" sz="1250" dirty="0">
                <a:latin typeface="+mn-ea"/>
              </a:rPr>
              <a:t>건강의 땅</a:t>
            </a:r>
            <a:r>
              <a:rPr lang="en-US" altLang="ko-KR" sz="1250" dirty="0">
                <a:latin typeface="+mn-ea"/>
              </a:rPr>
              <a:t>, </a:t>
            </a:r>
            <a:r>
              <a:rPr lang="ko-KR" altLang="en-US" sz="1250" dirty="0">
                <a:latin typeface="+mn-ea"/>
              </a:rPr>
              <a:t>행복의 땅이 되기를 기원합니다</a:t>
            </a:r>
            <a:r>
              <a:rPr lang="en-US" altLang="ko-KR" sz="1250" dirty="0">
                <a:latin typeface="+mn-ea"/>
              </a:rPr>
              <a:t>.</a:t>
            </a:r>
            <a:endParaRPr lang="ko-KR" altLang="en-US" sz="1250" dirty="0">
              <a:latin typeface="+mn-ea"/>
            </a:endParaRPr>
          </a:p>
        </p:txBody>
      </p:sp>
      <p:graphicFrame>
        <p:nvGraphicFramePr>
          <p:cNvPr id="7" name="표 3">
            <a:extLst>
              <a:ext uri="{FF2B5EF4-FFF2-40B4-BE49-F238E27FC236}">
                <a16:creationId xmlns:a16="http://schemas.microsoft.com/office/drawing/2014/main" id="{6568189A-0B3A-4F1E-B524-DE402FC683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8673388"/>
              </p:ext>
            </p:extLst>
          </p:nvPr>
        </p:nvGraphicFramePr>
        <p:xfrm>
          <a:off x="1024991" y="7538628"/>
          <a:ext cx="4797387" cy="143529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55542">
                  <a:extLst>
                    <a:ext uri="{9D8B030D-6E8A-4147-A177-3AD203B41FA5}">
                      <a16:colId xmlns:a16="http://schemas.microsoft.com/office/drawing/2014/main" val="312823246"/>
                    </a:ext>
                  </a:extLst>
                </a:gridCol>
                <a:gridCol w="1521726">
                  <a:extLst>
                    <a:ext uri="{9D8B030D-6E8A-4147-A177-3AD203B41FA5}">
                      <a16:colId xmlns:a16="http://schemas.microsoft.com/office/drawing/2014/main" val="768497986"/>
                    </a:ext>
                  </a:extLst>
                </a:gridCol>
                <a:gridCol w="2320119">
                  <a:extLst>
                    <a:ext uri="{9D8B030D-6E8A-4147-A177-3AD203B41FA5}">
                      <a16:colId xmlns:a16="http://schemas.microsoft.com/office/drawing/2014/main" val="3907408145"/>
                    </a:ext>
                  </a:extLst>
                </a:gridCol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연구진</a:t>
                      </a:r>
                    </a:p>
                  </a:txBody>
                  <a:tcPr anchor="ctr"/>
                </a:tc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algn="ctr" latinLnBrk="1"/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공공보건의료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algn="ctr" latinLnBrk="1"/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지원단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박원주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단장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25679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최라미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연구원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7989681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장미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연구원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96589525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조미진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연구원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8052792"/>
                  </a:ext>
                </a:extLst>
              </a:tr>
              <a:tr h="338012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발간일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2022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4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6965603"/>
                  </a:ext>
                </a:extLst>
              </a:tr>
            </a:tbl>
          </a:graphicData>
        </a:graphic>
      </p:graphicFrame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b="1" dirty="0">
                <a:latin typeface="+mn-ea"/>
                <a:ea typeface="+mn-ea"/>
              </a:rPr>
              <a:t>※ </a:t>
            </a:r>
            <a:r>
              <a:rPr kumimoji="0" lang="ko-KR" altLang="en-US" sz="2400" b="1" dirty="0">
                <a:latin typeface="+mn-ea"/>
                <a:ea typeface="+mn-ea"/>
              </a:rPr>
              <a:t>발간 후기</a:t>
            </a:r>
          </a:p>
        </p:txBody>
      </p:sp>
      <p:sp>
        <p:nvSpPr>
          <p:cNvPr id="5" name="슬라이드 번호 개체 틀 1">
            <a:extLst>
              <a:ext uri="{FF2B5EF4-FFF2-40B4-BE49-F238E27FC236}">
                <a16:creationId xmlns:a16="http://schemas.microsoft.com/office/drawing/2014/main" id="{CD8E3522-3E50-4EE3-B19F-A2EE9DECA8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843463" y="8475136"/>
            <a:ext cx="1543050" cy="486833"/>
          </a:xfrm>
        </p:spPr>
        <p:txBody>
          <a:bodyPr/>
          <a:lstStyle/>
          <a:p>
            <a:fld id="{B7839EC1-B798-4567-9686-ED74A23DC460}" type="slidenum">
              <a:rPr lang="ko-KR" altLang="en-US" smtClean="0"/>
              <a:pPr/>
              <a:t>227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90149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표 3">
            <a:extLst>
              <a:ext uri="{FF2B5EF4-FFF2-40B4-BE49-F238E27FC236}">
                <a16:creationId xmlns:a16="http://schemas.microsoft.com/office/drawing/2014/main" id="{6568189A-0B3A-4F1E-B524-DE402FC683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6456468"/>
              </p:ext>
            </p:extLst>
          </p:nvPr>
        </p:nvGraphicFramePr>
        <p:xfrm>
          <a:off x="560070" y="2420528"/>
          <a:ext cx="5749289" cy="279155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49289">
                  <a:extLst>
                    <a:ext uri="{9D8B030D-6E8A-4147-A177-3AD203B41FA5}">
                      <a16:colId xmlns:a16="http://schemas.microsoft.com/office/drawing/2014/main" val="312823246"/>
                    </a:ext>
                  </a:extLst>
                </a:gridCol>
              </a:tblGrid>
              <a:tr h="2791552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「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보건의료 관련 종사자를 위한</a:t>
                      </a:r>
                      <a:endParaRPr lang="en-US" altLang="ko-KR" sz="16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algn="ctr" latinLnBrk="1"/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 공공보건의료 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111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지표</a:t>
                      </a:r>
                      <a:endParaRPr lang="en-US" altLang="ko-KR" sz="16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algn="ctr" latinLnBrk="1"/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공공보건의료 데이터 친해지기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」</a:t>
                      </a:r>
                      <a:endParaRPr lang="en-US" altLang="ko-KR" sz="16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algn="ctr" latinLnBrk="1"/>
                      <a:endParaRPr lang="en-US" altLang="ko-KR" sz="16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algn="ctr" latinLnBrk="1"/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발행처 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 공공보건의료지원단</a:t>
                      </a:r>
                      <a:endParaRPr lang="en-US" altLang="ko-KR" sz="16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algn="ctr" latinLnBrk="1"/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발행인 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6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박원주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 공공보건의료지원단장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algn="ctr" latinLnBrk="1"/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발행일 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2022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endParaRPr lang="en-US" altLang="ko-KR" sz="16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algn="ctr" latinLnBrk="1"/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주소 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 무안군 </a:t>
                      </a:r>
                      <a:r>
                        <a:rPr lang="ko-KR" altLang="en-US" sz="16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삼향읍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6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오룡길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 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전남도청 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13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층</a:t>
                      </a:r>
                      <a:endParaRPr lang="en-US" altLang="ko-KR" sz="16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algn="ctr" latinLnBrk="1"/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문의처 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061-286-1025</a:t>
                      </a:r>
                    </a:p>
                    <a:p>
                      <a:pPr algn="ctr" latinLnBrk="1"/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홈페이지 </a:t>
                      </a:r>
                      <a:r>
                        <a:rPr lang="en-US" altLang="ko-KR" sz="16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www.jncare.go.kr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22567920"/>
                  </a:ext>
                </a:extLst>
              </a:tr>
            </a:tbl>
          </a:graphicData>
        </a:graphic>
      </p:graphicFrame>
      <p:sp>
        <p:nvSpPr>
          <p:cNvPr id="5" name="슬라이드 번호 개체 틀 1">
            <a:extLst>
              <a:ext uri="{FF2B5EF4-FFF2-40B4-BE49-F238E27FC236}">
                <a16:creationId xmlns:a16="http://schemas.microsoft.com/office/drawing/2014/main" id="{CD8E3522-3E50-4EE3-B19F-A2EE9DECA8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843463" y="8475136"/>
            <a:ext cx="1543050" cy="486833"/>
          </a:xfrm>
        </p:spPr>
        <p:txBody>
          <a:bodyPr/>
          <a:lstStyle/>
          <a:p>
            <a:fld id="{B7839EC1-B798-4567-9686-ED74A23DC460}" type="slidenum">
              <a:rPr lang="ko-KR" altLang="en-US" smtClean="0"/>
              <a:pPr/>
              <a:t>228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93248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5926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2902947"/>
              </p:ext>
            </p:extLst>
          </p:nvPr>
        </p:nvGraphicFramePr>
        <p:xfrm>
          <a:off x="131359" y="634621"/>
          <a:ext cx="6539786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14600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  <a:gridCol w="1014600">
                  <a:extLst>
                    <a:ext uri="{9D8B030D-6E8A-4147-A177-3AD203B41FA5}">
                      <a16:colId xmlns:a16="http://schemas.microsoft.com/office/drawing/2014/main" val="2692484454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1.017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0.700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1.009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1.000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1.054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1.111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0.903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0.544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1.138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1.245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0.814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0.808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1.337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0.907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1.361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1.161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0.967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0.924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1.869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0.953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1.295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1.273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1.501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>
                <a:latin typeface="HY헤드라인M" panose="02030600000101010101" pitchFamily="18" charset="-127"/>
                <a:ea typeface="HY헤드라인M" panose="02030600000101010101" pitchFamily="18" charset="-127"/>
              </a:rPr>
              <a:t>008. </a:t>
            </a:r>
            <a:r>
              <a:rPr kumimoji="0" lang="ko-KR" altLang="en-US" sz="2400">
                <a:latin typeface="HY헤드라인M" panose="02030600000101010101" pitchFamily="18" charset="-127"/>
                <a:ea typeface="HY헤드라인M" panose="02030600000101010101" pitchFamily="18" charset="-127"/>
              </a:rPr>
              <a:t>합계출산율                                </a:t>
            </a:r>
            <a:r>
              <a:rPr kumimoji="0" lang="ko-KR" altLang="en-US" sz="240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</a:t>
            </a:r>
            <a:r>
              <a:rPr kumimoji="0" lang="en-US" altLang="ko-KR" sz="240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7430028E-E4CB-4E5F-81FF-63AF020643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661AA0C-9EB8-4DB0-A9A6-E63E9C65C0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5046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54752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009.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사망자수      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9798774"/>
              </p:ext>
            </p:extLst>
          </p:nvPr>
        </p:nvGraphicFramePr>
        <p:xfrm>
          <a:off x="133064" y="625523"/>
          <a:ext cx="6595281" cy="822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 인구의 수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e-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 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0793759"/>
              </p:ext>
            </p:extLst>
          </p:nvPr>
        </p:nvGraphicFramePr>
        <p:xfrm>
          <a:off x="131359" y="1527603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280,827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285,534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298,820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295,110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304,948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43,540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42,932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45,219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43,829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45,522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21,074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21,434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22,570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22,260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22,950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13,502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13,629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14,070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13,752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14,460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14,119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14,290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15,316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15,131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15,689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7,247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7,560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7,781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7,635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7,785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6,958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7,029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7,403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7,502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7,572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4,947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4,886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5,349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5,268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5,302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1,065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1,159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1,259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1,317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55,215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56,852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60,050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60,568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62,794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11,437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11,545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11,976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11,906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12,182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10,787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11,104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11,334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11,363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11,594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14,600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15,321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15,802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15,596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16,022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14,062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14,552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14,525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14,691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16,561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16,848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17,219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16,787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17,436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20,978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21,278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22,289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21,703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22,799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21,193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21,634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22,719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22,105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22,881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3,542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3,738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3,912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3,959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3,952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7800D5E3-00FE-4C79-9C85-6BFBAF387B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1689452-AB0B-4F06-973F-18466D6B1C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52232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6589014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16,561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16,848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16,787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17,436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009.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사망자수      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D42B6B93-5B69-45E9-B199-8953A3370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FBB7039-9981-4361-8634-3FDC8CF093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58234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010.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사망률         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6395949"/>
              </p:ext>
            </p:extLst>
          </p:nvPr>
        </p:nvGraphicFramePr>
        <p:xfrm>
          <a:off x="133064" y="625523"/>
          <a:ext cx="6595281" cy="822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십만 명당 사망자 수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십만 명당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연앙인구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x 100,000 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e-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 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351806"/>
              </p:ext>
            </p:extLst>
          </p:nvPr>
        </p:nvGraphicFramePr>
        <p:xfrm>
          <a:off x="131359" y="1527603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835.8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7800D5E3-00FE-4C79-9C85-6BFBAF387B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1689452-AB0B-4F06-973F-18466D6B1C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28911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0292675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1,245.0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1,201.3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1,249.8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1,374.7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1,307.8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1,546.0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1,284.8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1,066.6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1,177.0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1,592.1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1,635.4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1,376.8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1,397.3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1,475.5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1,408.0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1,507.0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972.7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1,048.5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1,285.2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1,239.5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1,309.4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1,347.1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1,201.5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1,321.3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1,332.5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1,177.5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1,296.6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1,008.9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1,102.8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1,137.0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1,409.4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1,468.0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1,314.8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1,539.0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1,128.1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1,106.9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1,251.0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1,238.4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1,080.4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1,091.9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1,145.8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1,143.8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1,183.1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1,091.2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1,238.5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1,226.8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1,289.8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1,438.6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1,447.8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1,482.7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1,390.2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1,279.2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1,228.1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1,391.9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1,430.0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010.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사망률         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D42B6B93-5B69-45E9-B199-8953A3370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FBB7039-9981-4361-8634-3FDC8CF093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64808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011.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565184"/>
              </p:ext>
            </p:extLst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표준인구로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변화시켰을 때의 사망률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인구구조가 다른 집단간의 사망 수준을 비교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baseline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표준인구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명당 사망자수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4317756"/>
              </p:ext>
            </p:extLst>
          </p:nvPr>
        </p:nvGraphicFramePr>
        <p:xfrm>
          <a:off x="131359" y="171048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7800D5E3-00FE-4C79-9C85-6BFBAF387B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1689452-AB0B-4F06-973F-18466D6B1C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28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62431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3520014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011.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연령표준화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사망률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D42B6B93-5B69-45E9-B199-8953A3370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FBB7039-9981-4361-8634-3FDC8CF093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29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92190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927C1C67-B7CF-40F2-83E6-08D227991D31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0342" y="474750"/>
          <a:ext cx="6677004" cy="86310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79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2628519209"/>
                    </a:ext>
                  </a:extLst>
                </a:gridCol>
                <a:gridCol w="3414304">
                  <a:extLst>
                    <a:ext uri="{9D8B030D-6E8A-4147-A177-3AD203B41FA5}">
                      <a16:colId xmlns:a16="http://schemas.microsoft.com/office/drawing/2014/main" val="658206511"/>
                    </a:ext>
                  </a:extLst>
                </a:gridCol>
                <a:gridCol w="9970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번호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분류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지표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페이지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818797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001</a:t>
                      </a:r>
                      <a:endParaRPr lang="ko-KR" altLang="en-US" sz="1150" b="1" kern="120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20">
                  <a:txBody>
                    <a:bodyPr/>
                    <a:lstStyle/>
                    <a:p>
                      <a:pPr marL="0" algn="ctr" defTabSz="685800" rtl="0" eaLnBrk="1" latinLnBrk="1" hangingPunct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인구 </a:t>
                      </a:r>
                      <a:endParaRPr lang="en-US" altLang="ko-KR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685800" rtl="0" eaLnBrk="1" latinLnBrk="1" hangingPunct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사회학적 </a:t>
                      </a:r>
                      <a:endParaRPr lang="en-US" altLang="ko-KR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685800" rtl="0" eaLnBrk="1" latinLnBrk="1" hangingPunct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요인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전라남도 개요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9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002</a:t>
                      </a:r>
                      <a:endParaRPr lang="ko-KR" altLang="en-US" sz="1150" b="1" kern="120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면적 및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비도시지역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 비율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003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총 인구수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004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인구밀도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005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가임여성인구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006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혼인 건수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007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출생 건수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008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합계출산율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009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사망자수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010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사망률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011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연령표준화 사망률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012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인가구수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30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133417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013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인가구 </a:t>
                      </a:r>
                      <a:r>
                        <a:rPr lang="ko-KR" altLang="en-US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비율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32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014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생산연령인구 추계</a:t>
                      </a:r>
                      <a:endParaRPr lang="en-US" altLang="ko-KR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34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015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기대수명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36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016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농가인구수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38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017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농가인구 </a:t>
                      </a:r>
                      <a:r>
                        <a:rPr lang="ko-KR" altLang="en-US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비율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40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018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등록외국인수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42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019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동록외국인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비율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44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020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고용률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46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021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marL="0" algn="ctr" defTabSz="685800" rtl="0" eaLnBrk="1" latinLnBrk="1" hangingPunct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인구 고령화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</a:t>
                      </a:r>
                    </a:p>
                    <a:p>
                      <a:pPr marL="0" algn="ctr" defTabSz="685800" rtl="0" eaLnBrk="1" latinLnBrk="1" hangingPunct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노인 및 취약계층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err="1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고령인구수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50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022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인구피라미드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52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023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고령인구비율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54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024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err="1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독거노인가구수</a:t>
                      </a:r>
                      <a:endParaRPr lang="ko-KR" altLang="en-US" sz="1150" b="1" kern="120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56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04320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025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독거노인가구 비율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58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4440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026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노령화지수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60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027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err="1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노인진료비</a:t>
                      </a:r>
                      <a:r>
                        <a:rPr lang="ko-KR" altLang="en-US" sz="1150" b="1" kern="1200" dirty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 현황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61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028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국민기초생활수급자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62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595168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029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의료급여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수급권자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64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889216"/>
                  </a:ext>
                </a:extLst>
              </a:tr>
            </a:tbl>
          </a:graphicData>
        </a:graphic>
      </p:graphicFrame>
      <p:graphicFrame>
        <p:nvGraphicFramePr>
          <p:cNvPr id="2" name="표 1"/>
          <p:cNvGraphicFramePr>
            <a:graphicFrameLocks noGrp="1"/>
          </p:cNvGraphicFramePr>
          <p:nvPr>
            <p:extLst/>
          </p:nvPr>
        </p:nvGraphicFramePr>
        <p:xfrm>
          <a:off x="100341" y="44148"/>
          <a:ext cx="6677005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77005">
                  <a:extLst>
                    <a:ext uri="{9D8B030D-6E8A-4147-A177-3AD203B41FA5}">
                      <a16:colId xmlns:a16="http://schemas.microsoft.com/office/drawing/2014/main" val="297308876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800" b="1" dirty="0" smtClean="0">
                          <a:latin typeface="+mn-ea"/>
                          <a:ea typeface="+mn-ea"/>
                        </a:rPr>
                        <a:t>전라남도 공공보건의료 </a:t>
                      </a:r>
                      <a:r>
                        <a:rPr lang="en-US" altLang="ko-KR" sz="1800" b="1" dirty="0" smtClean="0">
                          <a:latin typeface="+mn-ea"/>
                          <a:ea typeface="+mn-ea"/>
                        </a:rPr>
                        <a:t>111 </a:t>
                      </a:r>
                      <a:r>
                        <a:rPr lang="ko-KR" altLang="en-US" sz="1800" b="1" dirty="0" smtClean="0">
                          <a:latin typeface="+mn-ea"/>
                          <a:ea typeface="+mn-ea"/>
                        </a:rPr>
                        <a:t>지표 목차</a:t>
                      </a:r>
                      <a:endParaRPr lang="ko-KR" altLang="en-US" sz="18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9087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4727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012.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인가구수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) 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2694161"/>
              </p:ext>
            </p:extLst>
          </p:nvPr>
        </p:nvGraphicFramePr>
        <p:xfrm>
          <a:off x="133064" y="625523"/>
          <a:ext cx="6595281" cy="822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인이 독립적으로 취사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취침 등의 생계를 유지하는 가구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가구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e-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가족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1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인가구비율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9628062"/>
              </p:ext>
            </p:extLst>
          </p:nvPr>
        </p:nvGraphicFramePr>
        <p:xfrm>
          <a:off x="131359" y="1532681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5,397,615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5,618,677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5,848,594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6,147,516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6,643,354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1,138,860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1,180,540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1,229,421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1,299,787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1,390,701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372,412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388,899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404,408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423,227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455,207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247,444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259,525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269,903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284,416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304,543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254,076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266,434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275,898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297,865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324,841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165,169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171,424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174,614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182,364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193,948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179,605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188,136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195,544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205,165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228,842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104,856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107,497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110,236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116,015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122,848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27,683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31,472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35,763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39,078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43,577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1,067,916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1,124,541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1,197,586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1,290,893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1,406,010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197,917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199,645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206,295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208,857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231,371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187,377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195,186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204,109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215,196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236,208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247,056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259,727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270,497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280,773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304,973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222,201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227,600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232,587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238,746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255,269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227,225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232,022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235,062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238,147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256,633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336,547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346,998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353,702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360,213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388,791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358,430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370,293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379,719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391,421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417,737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62,841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68,738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73,250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75,353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81,855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57B0F04B-551D-41A0-8E44-4CC2E15D95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BF2A6AA-F632-46FB-986F-DFBC06956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30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53372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227,225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232,022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235,062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238,147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256,633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27,748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28,169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28,628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29,003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31,836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29,570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30,350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31,159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31,651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34,072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26,404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27,410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28,502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29,181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31,947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14,732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16,014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16,460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16,880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17,978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14,065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14,403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14,748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15,035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16,276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5,150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5,346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5,390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5,317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5,643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5,216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4,939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5,161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5,278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3,860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3,913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3,944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3,930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4,195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11,151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11,000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11,115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11,154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11,805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6,748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6,734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6,874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6,806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7,007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7,866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7,993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7,962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7,983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8,555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5,876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5,977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5,999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6,078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6,305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5,446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5,476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5,473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5,479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5,856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9,749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9,844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9,862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9,853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10,325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8,318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8,360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8,287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8,218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9,120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10,191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10,258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10,167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10,720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12,937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4,867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5,025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4,948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4,999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5,184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7,065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7,159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7,216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7,261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7,634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4,970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5,054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4,981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5,145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5,406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7,033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7,036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7,104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7,049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7,482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4,941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4,981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4,954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4,893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5,206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6,284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6,350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6,351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6,586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012.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인가구수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4BF327BD-5AFA-4C33-9B8B-4405B437DA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A987D43-0793-45B3-A7EF-6D417457C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31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97764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013.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인가구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비율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857806"/>
              </p:ext>
            </p:extLst>
          </p:nvPr>
        </p:nvGraphicFramePr>
        <p:xfrm>
          <a:off x="133064" y="625523"/>
          <a:ext cx="6595281" cy="822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일반가구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인가구가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차지하는 비율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(1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인가구수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일반가구수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e-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가족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1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인가구비율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1521251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059DB0E-0808-4B6B-B859-36C15E3DAF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32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75064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4947826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013.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인가구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비율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A8177BF9-31BC-4CE1-A1C3-544383F78A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33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24491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014.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생산연령인구 추계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C883B778-C04A-498E-87BD-BF2C8A4279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5616780"/>
              </p:ext>
            </p:extLst>
          </p:nvPr>
        </p:nvGraphicFramePr>
        <p:xfrm>
          <a:off x="131355" y="1761821"/>
          <a:ext cx="6591664" cy="2592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3434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98754">
                  <a:extLst>
                    <a:ext uri="{9D8B030D-6E8A-4147-A177-3AD203B41FA5}">
                      <a16:colId xmlns:a16="http://schemas.microsoft.com/office/drawing/2014/main" val="2211281387"/>
                    </a:ext>
                  </a:extLst>
                </a:gridCol>
                <a:gridCol w="121986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21986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21986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219869">
                  <a:extLst>
                    <a:ext uri="{9D8B030D-6E8A-4147-A177-3AD203B41FA5}">
                      <a16:colId xmlns:a16="http://schemas.microsoft.com/office/drawing/2014/main" val="3269649457"/>
                    </a:ext>
                  </a:extLst>
                </a:gridCol>
              </a:tblGrid>
              <a:tr h="288000">
                <a:tc gridSpan="2"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1980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1990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천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23,717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29,701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33,702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36,209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구성비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구성비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천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5,638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7,517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7,670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7,758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4011048517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구성비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490059286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천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4065129058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구성비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42890414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</a:t>
                      </a:r>
                      <a:endParaRPr lang="en-US" altLang="ko-KR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천명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1,653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1,647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1,356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745723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구성비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543175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825B514-BA3B-4E0E-BF53-3A69ED71FB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34</a:t>
            </a:fld>
            <a:endParaRPr lang="ko-KR" altLang="en-US"/>
          </a:p>
        </p:txBody>
      </p:sp>
      <p:graphicFrame>
        <p:nvGraphicFramePr>
          <p:cNvPr id="8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9369421"/>
              </p:ext>
            </p:extLst>
          </p:nvPr>
        </p:nvGraphicFramePr>
        <p:xfrm>
          <a:off x="131357" y="660357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경제활동을 할 수 있는 만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15~64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세에 해당하는 인구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b="0" dirty="0" smtClean="0">
                          <a:latin typeface="맑은 고딕" panose="020B0503020000020004" pitchFamily="50" charset="-127"/>
                          <a:ea typeface="+mn-ea"/>
                        </a:rPr>
                        <a:t>명</a:t>
                      </a:r>
                      <a:r>
                        <a:rPr lang="en-US" altLang="ko-KR" sz="1200" b="0" dirty="0" smtClean="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 (15~64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인구수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인구수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</a:t>
                      </a:r>
                      <a:endParaRPr lang="en-US" altLang="ko-KR" sz="1200" b="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marR="0" lvl="0" indent="-87313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장래인구추계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주요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연령계층별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추계인구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생산연령인구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고령인구 등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C883B778-C04A-498E-87BD-BF2C8A4279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485976"/>
              </p:ext>
            </p:extLst>
          </p:nvPr>
        </p:nvGraphicFramePr>
        <p:xfrm>
          <a:off x="131354" y="4441512"/>
          <a:ext cx="6600372" cy="2592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3434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98754">
                  <a:extLst>
                    <a:ext uri="{9D8B030D-6E8A-4147-A177-3AD203B41FA5}">
                      <a16:colId xmlns:a16="http://schemas.microsoft.com/office/drawing/2014/main" val="2211281387"/>
                    </a:ext>
                  </a:extLst>
                </a:gridCol>
                <a:gridCol w="1222046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222046">
                  <a:extLst>
                    <a:ext uri="{9D8B030D-6E8A-4147-A177-3AD203B41FA5}">
                      <a16:colId xmlns:a16="http://schemas.microsoft.com/office/drawing/2014/main" val="2150113815"/>
                    </a:ext>
                  </a:extLst>
                </a:gridCol>
                <a:gridCol w="1222046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  <a:gridCol w="1222046">
                  <a:extLst>
                    <a:ext uri="{9D8B030D-6E8A-4147-A177-3AD203B41FA5}">
                      <a16:colId xmlns:a16="http://schemas.microsoft.com/office/drawing/2014/main" val="3742558302"/>
                    </a:ext>
                  </a:extLst>
                </a:gridCol>
              </a:tblGrid>
              <a:tr h="288000">
                <a:tc gridSpan="2"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2050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천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37,379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33,813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28,521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24,189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구성비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구성비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천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7,152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6,131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5,125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4,331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11048517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구성비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90059286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천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65129058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구성비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42890414"/>
                  </a:ext>
                </a:extLst>
              </a:tr>
              <a:tr h="288000"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</a:t>
                      </a:r>
                      <a:endParaRPr lang="en-US" altLang="ko-KR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천명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661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9745723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구성비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(%)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43.4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54317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4669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5838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015.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기대수명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남자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556887B-9172-48F1-8B14-B0F85FBC32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36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6437168"/>
              </p:ext>
            </p:extLst>
          </p:nvPr>
        </p:nvGraphicFramePr>
        <p:xfrm>
          <a:off x="131359" y="640081"/>
          <a:ext cx="6595281" cy="1371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marR="0" lvl="0" indent="-87313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세의 기대여명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특정 연도 출생자가 앞으로 생존할 것으로 기대되는 평균 생존 연수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b="0" dirty="0" smtClean="0">
                          <a:latin typeface="맑은 고딕" panose="020B0503020000020004" pitchFamily="50" charset="-127"/>
                          <a:ea typeface="+mn-ea"/>
                        </a:rPr>
                        <a:t>세</a:t>
                      </a:r>
                      <a:endParaRPr lang="en-US" altLang="ko-KR" sz="1200" b="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4456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marR="0" lvl="0" indent="-87313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장래인구추계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장래 생명표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시도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7313" marR="0" lvl="0" indent="-87313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장래인구추계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전국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장래 기대수명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4219837"/>
              </p:ext>
            </p:extLst>
          </p:nvPr>
        </p:nvGraphicFramePr>
        <p:xfrm>
          <a:off x="131359" y="2099028"/>
          <a:ext cx="6591658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4172589761"/>
                    </a:ext>
                  </a:extLst>
                </a:gridCol>
              </a:tblGrid>
              <a:tr h="288000">
                <a:tc gridSpan="5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2030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2040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2050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81.16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81.93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81.79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82.81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84.95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1679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015.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기대수명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여자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556887B-9172-48F1-8B14-B0F85FBC32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37</a:t>
            </a:fld>
            <a:endParaRPr lang="ko-KR" altLang="en-US"/>
          </a:p>
        </p:txBody>
      </p:sp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6067014"/>
              </p:ext>
            </p:extLst>
          </p:nvPr>
        </p:nvGraphicFramePr>
        <p:xfrm>
          <a:off x="131359" y="627272"/>
          <a:ext cx="6591658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4172589761"/>
                    </a:ext>
                  </a:extLst>
                </a:gridCol>
              </a:tblGrid>
              <a:tr h="288000">
                <a:tc gridSpan="5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2030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2040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2050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91.53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86.37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85.99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89.06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87.71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88.86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90.24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91.41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4651910"/>
              </p:ext>
            </p:extLst>
          </p:nvPr>
        </p:nvGraphicFramePr>
        <p:xfrm>
          <a:off x="131359" y="6543564"/>
          <a:ext cx="6591658" cy="1199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302029">
                  <a:extLst>
                    <a:ext uri="{9D8B030D-6E8A-4147-A177-3AD203B41FA5}">
                      <a16:colId xmlns:a16="http://schemas.microsoft.com/office/drawing/2014/main" val="4172589761"/>
                    </a:ext>
                  </a:extLst>
                </a:gridCol>
              </a:tblGrid>
              <a:tr h="288000">
                <a:tc gridSpan="5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남녀 기대수명 차이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2030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2040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2050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5.99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ko-KR" altLang="en-US" sz="12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7.23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6.01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4.67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8803802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5240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016.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농가인구수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5835879"/>
              </p:ext>
            </p:extLst>
          </p:nvPr>
        </p:nvGraphicFramePr>
        <p:xfrm>
          <a:off x="133064" y="625523"/>
          <a:ext cx="6595281" cy="822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농가에서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생계를 같이하는 가구원수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e-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농가인구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5915999"/>
              </p:ext>
            </p:extLst>
          </p:nvPr>
        </p:nvGraphicFramePr>
        <p:xfrm>
          <a:off x="131359" y="1532681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2,569,387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2,496,406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2,422,256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2,314,982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2,244,783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11,555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9,599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9,374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8,605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7,586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20,944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20,554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19,133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17,400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16,578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44,542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43,743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42,395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39,903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39,239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32,454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31,226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29,991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27,642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27,096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30,746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29,800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26,761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24,101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25,569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24,525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23,272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21,985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20,697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31,278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30,577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28,859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27,208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16,335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14,982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14,821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14,268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13,587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350,200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324,562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316,573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296,350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282,343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175,567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171,363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160,871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154,098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148,545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178,248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180,565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173,436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164,387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162,083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308,455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296,801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288,800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276,426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263,124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227,431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224,661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214,548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208,600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204,124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318,848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321,395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315,035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306,365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297,890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410,141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402,247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395,275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376,562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368,693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293,720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280,720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274,930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265,433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258,754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93,404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88,385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86,463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82,751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83,133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062815F-99D7-426F-A262-2CEFF9DE00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38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76578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035440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318,848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321,395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315,035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306,365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297,890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20,284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19,585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21,022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19,650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18,889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24,987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25,373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26,104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24,376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24,211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21,663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22,772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20,984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14,698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16,865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15,916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15,875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15,942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12,875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11,695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11,909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11,692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10,726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10,938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11,965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11,088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10,753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10,662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8,613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9,481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9,406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8,957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8,338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25,180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26,266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23,921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23,206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22,047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14,590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14,406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14,079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13,843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13,880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14,326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13,469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12,416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11,468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10,856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11,713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10,376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10,171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9,736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9,117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11,212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11,351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12,225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12,229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12,094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22,032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19,562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19,195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19,231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19,525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15,394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15,603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16,134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16,142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14,766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17,278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18,336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17,626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16,582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16,259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12,158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13,177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11,989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11,994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11,482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12,641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12,707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13,043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12,371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12,412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12,692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11,610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11,585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11,494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10,973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8,312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8,617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8,144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7,975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7,628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9,085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9,210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8,895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8,720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14,722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15,548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15,434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15,436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14,831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016.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농가인구수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85C6F31B-2ECE-493E-AC40-47D60CFE1B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39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30035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 descr="텍스트이(가) 표시된 사진&#10;&#10;자동 생성된 설명">
            <a:extLst>
              <a:ext uri="{FF2B5EF4-FFF2-40B4-BE49-F238E27FC236}">
                <a16:creationId xmlns:a16="http://schemas.microsoft.com/office/drawing/2014/main" id="{B0999103-0700-4250-90E0-EDB864C1D3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732658"/>
            <a:ext cx="2032084" cy="416549"/>
          </a:xfrm>
          <a:prstGeom prst="rect">
            <a:avLst/>
          </a:prstGeom>
        </p:spPr>
      </p:pic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927C1C67-B7CF-40F2-83E6-08D227991D31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0342" y="486180"/>
          <a:ext cx="6677004" cy="7773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79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2628519209"/>
                    </a:ext>
                  </a:extLst>
                </a:gridCol>
                <a:gridCol w="3414304">
                  <a:extLst>
                    <a:ext uri="{9D8B030D-6E8A-4147-A177-3AD203B41FA5}">
                      <a16:colId xmlns:a16="http://schemas.microsoft.com/office/drawing/2014/main" val="658206511"/>
                    </a:ext>
                  </a:extLst>
                </a:gridCol>
                <a:gridCol w="9970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번호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분류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지표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페이지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818797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030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marL="0" algn="ctr" defTabSz="685800" rtl="0" eaLnBrk="1" latinLnBrk="1" hangingPunct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건강 행태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현재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흡연율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전체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68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031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현재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흡연율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남자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70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032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월간음주율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72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033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고위험음주율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74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034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비만유병률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76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035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걷기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실천율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78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036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일반건강검진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수검률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80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037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암검진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수검률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82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038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7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건강 지표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고혈압 진단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경험률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86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039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당뇨병 진단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경험률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88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133417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040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결핵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신환자수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90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041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결핵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신환자율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92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042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암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발생자수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94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043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암 사망자수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96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044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지역 암환자 점유율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98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045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1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주요 사망률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연령표준화 사망률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암 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046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연령표준화 사망률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심장질환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047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연령표준화 사망률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뇌혈관질환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048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연령표준화 사망률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폐렴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110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049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연령표준화 사망률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만성하기도질환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112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050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사망률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150" b="1" kern="1200" baseline="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호흡기결핵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114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051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연령표준화 사망률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고의적 자해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116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04320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052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연령표준화 사망률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알츠하이머병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118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4440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053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연령표준화 사망률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간질환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120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054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연령표준화 사망률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당뇨병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122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055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0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치료가능</a:t>
                      </a:r>
                      <a:r>
                        <a:rPr lang="ko-KR" altLang="en-US" sz="110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사망률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124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5035535"/>
                  </a:ext>
                </a:extLst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100341" y="44148"/>
          <a:ext cx="6677005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77005">
                  <a:extLst>
                    <a:ext uri="{9D8B030D-6E8A-4147-A177-3AD203B41FA5}">
                      <a16:colId xmlns:a16="http://schemas.microsoft.com/office/drawing/2014/main" val="297308876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800" b="1" dirty="0" smtClean="0">
                          <a:latin typeface="+mn-ea"/>
                          <a:ea typeface="+mn-ea"/>
                        </a:rPr>
                        <a:t>전라남도 공공보건의료 </a:t>
                      </a:r>
                      <a:r>
                        <a:rPr lang="en-US" altLang="ko-KR" sz="1800" b="1" dirty="0" smtClean="0">
                          <a:latin typeface="+mn-ea"/>
                          <a:ea typeface="+mn-ea"/>
                        </a:rPr>
                        <a:t>111 </a:t>
                      </a:r>
                      <a:r>
                        <a:rPr lang="ko-KR" altLang="en-US" sz="1800" b="1" dirty="0" smtClean="0">
                          <a:latin typeface="+mn-ea"/>
                          <a:ea typeface="+mn-ea"/>
                        </a:rPr>
                        <a:t>지표 목차</a:t>
                      </a:r>
                      <a:endParaRPr lang="ko-KR" altLang="en-US" sz="18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9087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0590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017.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농가인구 비율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0306726"/>
              </p:ext>
            </p:extLst>
          </p:nvPr>
        </p:nvGraphicFramePr>
        <p:xfrm>
          <a:off x="133064" y="625523"/>
          <a:ext cx="6595281" cy="1188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총 인구에서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농가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가구원수의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비율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농가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e-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농가인구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87313" marR="0" lvl="0" indent="-87313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1623253"/>
              </p:ext>
            </p:extLst>
          </p:nvPr>
        </p:nvGraphicFramePr>
        <p:xfrm>
          <a:off x="131359" y="189846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E0D84FB-71A6-49DE-94D6-B6D835DC82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40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28610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1434436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36.8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37.4</a:t>
                      </a:r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017.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농가인구 비율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C3FF860E-B929-4513-B6A4-380031B4EB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41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41402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018.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등록외국인수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6093823"/>
              </p:ext>
            </p:extLst>
          </p:nvPr>
        </p:nvGraphicFramePr>
        <p:xfrm>
          <a:off x="133064" y="625523"/>
          <a:ext cx="6595281" cy="822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국내에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이상 체류하기 위하여 외국인등록을 한 외국인의 현황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e-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등록외국인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현황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3832667"/>
              </p:ext>
            </p:extLst>
          </p:nvPr>
        </p:nvGraphicFramePr>
        <p:xfrm>
          <a:off x="133064" y="153270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1,161,677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1,171,762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1,246,626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1,271,807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1,145,540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273,441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267,153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283,984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281,876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242,623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41,840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42,837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45,738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45,999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40,366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26,493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26,442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28,033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30,191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27,798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59,103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62,596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67,869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72,259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67,648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19,920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21,279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22,815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23,825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17,035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17,431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18,184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16,895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23,457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20,513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20,002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20,450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17,884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4,125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4,940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5,700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5,076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373,923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381,628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408,526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414,318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380,144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15,833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16,949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18,261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19,069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17,332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35,499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36,656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39,537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40,714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37,060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60,353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64,155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68,234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70,675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64,546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27,320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28,588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33,074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31,288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31,750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33,042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34,638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32,906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51,351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53,364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56,969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58,119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52,469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81,021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75,136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74,304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76,123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67,239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19,593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21,689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24,841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25,668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22,943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241E354-E234-4D99-969C-54C00BA129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42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03708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7914019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31,750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33,042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34,638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32,906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3,134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4,048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4,146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4,568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4,693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4,624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2,384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2,564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2,638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4,846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3,972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4,516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4,169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2,212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018.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등록외국인수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6FDBFDB0-9ACC-45DE-8E6F-54605B3D42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43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97349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019.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등록외국인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비율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8155766"/>
              </p:ext>
            </p:extLst>
          </p:nvPr>
        </p:nvGraphicFramePr>
        <p:xfrm>
          <a:off x="133064" y="625523"/>
          <a:ext cx="6595281" cy="1188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국내에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90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이상 체류하기 위하여 외국인등록을 한 외국인의 현황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외국인수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indent="-87313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e-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등록외국인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현황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87313" marR="0" lvl="0" indent="-87313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1518983"/>
              </p:ext>
            </p:extLst>
          </p:nvPr>
        </p:nvGraphicFramePr>
        <p:xfrm>
          <a:off x="131359" y="189846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72F87C3-47A6-4E5E-8D88-5E4FAFAC62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44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07260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8562294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019.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등록외국인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비율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CA6CB1FA-E648-4EE7-9274-AA93E1EFC9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45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505942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020.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고용률      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1" y="633376"/>
          <a:ext cx="6635773" cy="864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0488" indent="-90488"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만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15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세 이상 인구 중 취업자가 차지하는 비율</a:t>
                      </a:r>
                      <a:endParaRPr lang="ko-KR" altLang="en-US" sz="1200" kern="1200" dirty="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%, 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취업자수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15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 인구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x 100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KOSIS: e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지방지표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고용과 노동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고용률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시도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&amp;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고용률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군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1200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46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6979010"/>
              </p:ext>
            </p:extLst>
          </p:nvPr>
        </p:nvGraphicFramePr>
        <p:xfrm>
          <a:off x="104662" y="1573825"/>
          <a:ext cx="6635771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43637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020.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고용률      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47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7784606"/>
              </p:ext>
            </p:extLst>
          </p:nvPr>
        </p:nvGraphicFramePr>
        <p:xfrm>
          <a:off x="131359" y="647321"/>
          <a:ext cx="6542493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94723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69554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69554">
                  <a:extLst>
                    <a:ext uri="{9D8B030D-6E8A-4147-A177-3AD203B41FA5}">
                      <a16:colId xmlns:a16="http://schemas.microsoft.com/office/drawing/2014/main" val="657400224"/>
                    </a:ext>
                  </a:extLst>
                </a:gridCol>
                <a:gridCol w="1069554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69554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69554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7058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FB26418-320E-4273-A496-887FE489D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48</a:t>
            </a:fld>
            <a:endParaRPr lang="ko-KR" altLang="en-US"/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353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60070" y="2405900"/>
            <a:ext cx="5737860" cy="1546159"/>
          </a:xfr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txBody>
          <a:bodyPr>
            <a:normAutofit/>
          </a:bodyPr>
          <a:lstStyle/>
          <a:p>
            <a:pPr algn="ctr"/>
            <a:r>
              <a:rPr lang="ko-KR" altLang="en-US" sz="4800" b="1" dirty="0">
                <a:latin typeface="+mn-ea"/>
                <a:ea typeface="+mn-ea"/>
              </a:rPr>
              <a:t>인구 고령화</a:t>
            </a:r>
            <a:r>
              <a:rPr lang="en-US" altLang="ko-KR" sz="4800" b="1" dirty="0" smtClean="0">
                <a:latin typeface="+mn-ea"/>
                <a:ea typeface="+mn-ea"/>
              </a:rPr>
              <a:t>, </a:t>
            </a:r>
            <a:br>
              <a:rPr lang="en-US" altLang="ko-KR" sz="4800" b="1" dirty="0" smtClean="0">
                <a:latin typeface="+mn-ea"/>
                <a:ea typeface="+mn-ea"/>
              </a:rPr>
            </a:br>
            <a:r>
              <a:rPr lang="ko-KR" altLang="en-US" sz="4800" b="1" dirty="0" smtClean="0">
                <a:latin typeface="+mn-ea"/>
                <a:ea typeface="+mn-ea"/>
              </a:rPr>
              <a:t>노인</a:t>
            </a:r>
            <a:r>
              <a:rPr lang="en-US" altLang="ko-KR" sz="4800" b="1" dirty="0" smtClean="0">
                <a:latin typeface="+mn-ea"/>
                <a:ea typeface="+mn-ea"/>
              </a:rPr>
              <a:t>,</a:t>
            </a:r>
            <a:r>
              <a:rPr lang="en-US" altLang="ko-KR" sz="4800" b="1" dirty="0">
                <a:latin typeface="+mn-ea"/>
                <a:ea typeface="+mn-ea"/>
              </a:rPr>
              <a:t> </a:t>
            </a:r>
            <a:r>
              <a:rPr lang="ko-KR" altLang="en-US" sz="4800" b="1" dirty="0" smtClean="0">
                <a:latin typeface="+mn-ea"/>
                <a:ea typeface="+mn-ea"/>
              </a:rPr>
              <a:t>취약계층</a:t>
            </a:r>
            <a:endParaRPr lang="ko-KR" altLang="en-US" sz="4800" b="1" dirty="0">
              <a:latin typeface="+mn-ea"/>
              <a:ea typeface="+mn-ea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A1BA7C0D-D4A8-48C0-A357-6FDD0C879F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031EA13-B529-43B6-A1F9-20471E6788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49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93842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927C1C67-B7CF-40F2-83E6-08D227991D31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0342" y="474750"/>
          <a:ext cx="6677004" cy="8306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79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2628519209"/>
                    </a:ext>
                  </a:extLst>
                </a:gridCol>
                <a:gridCol w="3414304">
                  <a:extLst>
                    <a:ext uri="{9D8B030D-6E8A-4147-A177-3AD203B41FA5}">
                      <a16:colId xmlns:a16="http://schemas.microsoft.com/office/drawing/2014/main" val="658206511"/>
                    </a:ext>
                  </a:extLst>
                </a:gridCol>
                <a:gridCol w="9970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번호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분류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지표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페이지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8187978"/>
                  </a:ext>
                </a:extLst>
              </a:tr>
              <a:tr h="226995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056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marL="0" algn="ctr" defTabSz="685800" rtl="0" eaLnBrk="1" latinLnBrk="1" hangingPunct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치매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정신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치매환자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128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057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치매환자 비율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130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058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경도인지장애 환자수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132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059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경도인지장애 비율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134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060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치매 사망자수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136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061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치매 사망률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138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062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정신질환 치료받은 환자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140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063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정신질환 치료받은 환자 비율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141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064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중증 정신질환 치료받은 환자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142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065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중증 정신질환 치료받은 환자 비율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143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066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장애인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재활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장애인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146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133417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067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장애인 비율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148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068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심한 장애인 비율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150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069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장기요양급여 수급자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152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070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장기요양급여 수급자 비율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154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071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장애친화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 건강검진기관 현황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156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072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근무 재활의학과 전문의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157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073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근무 물리치료사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158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074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근무 작업치료사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159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075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모성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분만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어린이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분만 건수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162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076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고위험분만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 건수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164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077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고위험분만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 비율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166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078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분만기관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168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04320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079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분만기관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 수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출생아 천명당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169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4440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080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모성사망수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170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081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모성사망비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171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082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영아사망수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172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2706272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083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영아사망률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173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0059895"/>
                  </a:ext>
                </a:extLst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100341" y="44148"/>
          <a:ext cx="6677005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77005">
                  <a:extLst>
                    <a:ext uri="{9D8B030D-6E8A-4147-A177-3AD203B41FA5}">
                      <a16:colId xmlns:a16="http://schemas.microsoft.com/office/drawing/2014/main" val="297308876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800" b="1" dirty="0" smtClean="0">
                          <a:latin typeface="+mn-ea"/>
                          <a:ea typeface="+mn-ea"/>
                        </a:rPr>
                        <a:t>전라남도 공공보건의료 </a:t>
                      </a:r>
                      <a:r>
                        <a:rPr lang="en-US" altLang="ko-KR" sz="1800" b="1" dirty="0" smtClean="0">
                          <a:latin typeface="+mn-ea"/>
                          <a:ea typeface="+mn-ea"/>
                        </a:rPr>
                        <a:t>111 </a:t>
                      </a:r>
                      <a:r>
                        <a:rPr lang="ko-KR" altLang="en-US" sz="1800" b="1" dirty="0" smtClean="0">
                          <a:latin typeface="+mn-ea"/>
                          <a:ea typeface="+mn-ea"/>
                        </a:rPr>
                        <a:t>지표 목차</a:t>
                      </a:r>
                      <a:endParaRPr lang="ko-KR" altLang="en-US" sz="18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9087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3581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021.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고령인구수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0318552"/>
              </p:ext>
            </p:extLst>
          </p:nvPr>
        </p:nvGraphicFramePr>
        <p:xfrm>
          <a:off x="133064" y="625523"/>
          <a:ext cx="6595281" cy="822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65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 인구수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e-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고령인구비율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5207884"/>
              </p:ext>
            </p:extLst>
          </p:nvPr>
        </p:nvGraphicFramePr>
        <p:xfrm>
          <a:off x="131359" y="1532681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6,995,652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7,356,106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7,650,408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8,026,915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8,496,077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1,295,899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1,359,901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1,410,297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1,478,664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1,561,139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536,064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565,527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589,961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620,123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657,711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328,901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347,459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362,934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379,277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400,494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324,255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345,024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362,675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384,548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411,483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172,572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180,862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187,186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195,479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205,666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171,568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180,667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188,530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198,691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210,784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108,768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116,633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123,919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132,565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143,367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24,197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26,851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29,178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31,949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34,881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1,374,475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1,467,835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1,551,801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1,651,341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1,775,315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266,152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279,976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289,386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302,886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319,691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240,690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252,434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261,763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273,425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288,148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350,108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362,946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372,515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386,674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405,188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341,203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351,282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358,410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370,676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386,203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398,916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408,451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413,132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422,548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435,880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492,417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512,681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529,349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549,415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573,715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480,278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504,460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523,165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548,257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580,258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89,189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93,117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96,207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100,397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106,154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8E8A307-3395-4C8C-A696-70B24871BB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50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722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133253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398,916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408,451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413,132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422,548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435,880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32,445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33,834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34,821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36,087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37,827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46,632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48,569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49,609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51,995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54,587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37,961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39,498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40,542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42,273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44,445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23,489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24,178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24,658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25,257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25,986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17,026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17,712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18,319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19,300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20,188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13,329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13,623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13,816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13,960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14,436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9,912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10,035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10,028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10,084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10,185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8,250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8,447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8,510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8,676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8,882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25,364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25,496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25,568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25,806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26,298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15,269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15,441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15,376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15,429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15,603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15,516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15,828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15,996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16,286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16,791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12,610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12,682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12,611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12,720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12,928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11,655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11,773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11,828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11,883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12,035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21,549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21,862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21,811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21,957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13,574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13,777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13,835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14,074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14,400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16,175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16,467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16,599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16,858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17,528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11,302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11,447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11,421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11,564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11,720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14,773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15,002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15,045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15,194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15,488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12,546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12,805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12,936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13,067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13,400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15,623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15,760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15,734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15,921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16,244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10,105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10,111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10,085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10,325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13,811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14,024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13,958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14,072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021.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고령인구수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CD8BF004-BD74-4409-A2C6-181A7EF7AD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51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28192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022.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인구피라미드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2A51C09-0F67-4B6E-9813-FBEF6125D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52</a:t>
            </a:fld>
            <a:endParaRPr lang="ko-KR" altLang="en-US"/>
          </a:p>
        </p:txBody>
      </p:sp>
      <p:graphicFrame>
        <p:nvGraphicFramePr>
          <p:cNvPr id="8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596027"/>
          <a:ext cx="6595281" cy="731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∙ 인구의 성별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및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연령별 구성비를 나타낸 것으로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 국가 또는 특정 지역의 인구 구성 특징을 보여주는 그래프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인구구조</a:t>
                      </a:r>
                      <a:endParaRPr lang="en-US" altLang="ko-KR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hlinkClick r:id="rId2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통계지리정보서비스 홈페이지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분석지도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인구피라미드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9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1390557"/>
          <a:ext cx="6595282" cy="768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297641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3297641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ko-KR" altLang="en-US" sz="1200" b="0"/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88900" indent="-88900" latinLnBrk="1"/>
                      <a:endParaRPr lang="en-US" altLang="ko-KR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hlinkClick r:id="rId2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smtClean="0">
                          <a:latin typeface="+mn-ea"/>
                          <a:ea typeface="+mn-ea"/>
                        </a:rPr>
                        <a:t>1960</a:t>
                      </a:r>
                      <a:r>
                        <a:rPr lang="ko-KR" altLang="en-US" sz="1200" b="0" smtClean="0">
                          <a:latin typeface="+mn-ea"/>
                          <a:ea typeface="+mn-ea"/>
                        </a:rPr>
                        <a:t>년 전국</a:t>
                      </a: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latinLnBrk="1" hangingPunct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1990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전국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ko-KR" altLang="en-US" sz="1200" b="0"/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49121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smtClean="0">
                          <a:latin typeface="+mn-ea"/>
                          <a:ea typeface="+mn-ea"/>
                        </a:rPr>
                        <a:t>2022</a:t>
                      </a:r>
                      <a:r>
                        <a:rPr lang="ko-KR" altLang="en-US" sz="1200" b="0" smtClean="0">
                          <a:latin typeface="+mn-ea"/>
                          <a:ea typeface="+mn-ea"/>
                        </a:rPr>
                        <a:t>년 전국</a:t>
                      </a: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latinLnBrk="1" hangingPunct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2040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전국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690075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306537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smtClean="0">
                          <a:latin typeface="+mn-ea"/>
                          <a:ea typeface="+mn-ea"/>
                        </a:rPr>
                        <a:t>2050</a:t>
                      </a:r>
                      <a:r>
                        <a:rPr lang="ko-KR" altLang="en-US" sz="1200" b="0" smtClean="0">
                          <a:latin typeface="+mn-ea"/>
                          <a:ea typeface="+mn-ea"/>
                        </a:rPr>
                        <a:t>년 전국</a:t>
                      </a: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smtClean="0">
                          <a:latin typeface="+mn-ea"/>
                          <a:ea typeface="+mn-ea"/>
                        </a:rPr>
                        <a:t>2070</a:t>
                      </a:r>
                      <a:r>
                        <a:rPr lang="ko-KR" altLang="en-US" sz="1200" b="0" smtClean="0">
                          <a:latin typeface="+mn-ea"/>
                          <a:ea typeface="+mn-ea"/>
                        </a:rPr>
                        <a:t>년 전국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1003371"/>
                  </a:ext>
                </a:extLst>
              </a:tr>
            </a:tbl>
          </a:graphicData>
        </a:graphic>
      </p:graphicFrame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437" y="1465670"/>
            <a:ext cx="3173413" cy="2151016"/>
          </a:xfrm>
          <a:prstGeom prst="rect">
            <a:avLst/>
          </a:prstGeom>
        </p:spPr>
      </p:pic>
      <p:pic>
        <p:nvPicPr>
          <p:cNvPr id="10" name="그림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97782" y="1486416"/>
            <a:ext cx="3173413" cy="2111220"/>
          </a:xfrm>
          <a:prstGeom prst="rect">
            <a:avLst/>
          </a:prstGeom>
        </p:spPr>
      </p:pic>
      <p:pic>
        <p:nvPicPr>
          <p:cNvPr id="11" name="그림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8437" y="4026984"/>
            <a:ext cx="3173413" cy="2170119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97782" y="3995325"/>
            <a:ext cx="3173413" cy="2201778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8437" y="6570531"/>
            <a:ext cx="3173413" cy="2171515"/>
          </a:xfrm>
          <a:prstGeom prst="rect">
            <a:avLst/>
          </a:prstGeom>
        </p:spPr>
      </p:pic>
      <p:pic>
        <p:nvPicPr>
          <p:cNvPr id="15" name="그림 1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497782" y="6570479"/>
            <a:ext cx="3173413" cy="21764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030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022.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인구피라미드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2A51C09-0F67-4B6E-9813-FBEF6125D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53</a:t>
            </a:fld>
            <a:endParaRPr lang="ko-KR" altLang="en-US"/>
          </a:p>
        </p:txBody>
      </p:sp>
      <p:graphicFrame>
        <p:nvGraphicFramePr>
          <p:cNvPr id="9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60516"/>
          <a:ext cx="6595282" cy="8229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9528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en-US" altLang="ko-KR" sz="1200" b="0" dirty="0" smtClean="0"/>
                    </a:p>
                    <a:p>
                      <a:pPr algn="ctr" latinLnBrk="1"/>
                      <a:endParaRPr lang="ko-KR" altLang="en-US" sz="1200" b="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1980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ko-KR" altLang="en-US" sz="1200" b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49121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2022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690075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  <a:p>
                      <a:pPr algn="ctr" latinLnBrk="1"/>
                      <a:endParaRPr lang="en-US" altLang="ko-KR" sz="1200" b="0" smtClean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306537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/>
                        <a:t>2050</a:t>
                      </a:r>
                      <a:r>
                        <a:rPr lang="ko-KR" altLang="en-US" sz="1200" b="0" dirty="0" smtClean="0"/>
                        <a:t>년</a:t>
                      </a: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1003371"/>
                  </a:ext>
                </a:extLst>
              </a:tr>
            </a:tbl>
          </a:graphicData>
        </a:graphic>
      </p:graphicFrame>
      <p:pic>
        <p:nvPicPr>
          <p:cNvPr id="6" name="그림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7907" y="723265"/>
            <a:ext cx="4902186" cy="2359149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7907" y="3482060"/>
            <a:ext cx="4902186" cy="2347652"/>
          </a:xfrm>
          <a:prstGeom prst="rect">
            <a:avLst/>
          </a:prstGeom>
        </p:spPr>
      </p:pic>
      <p:pic>
        <p:nvPicPr>
          <p:cNvPr id="16" name="그림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77907" y="6216443"/>
            <a:ext cx="4905029" cy="233980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532888" y="767714"/>
            <a:ext cx="777240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dirty="0" smtClean="0"/>
              <a:t>전국</a:t>
            </a:r>
            <a:endParaRPr lang="ko-KR" alt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2865109" y="767714"/>
            <a:ext cx="1508760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dirty="0" smtClean="0"/>
              <a:t>광주광역시</a:t>
            </a:r>
            <a:endParaRPr lang="ko-KR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4648824" y="767714"/>
            <a:ext cx="1231269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mtClean="0"/>
              <a:t>전라남도</a:t>
            </a:r>
            <a:endParaRPr lang="ko-KR" alt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1532888" y="3502097"/>
            <a:ext cx="777240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dirty="0" smtClean="0"/>
              <a:t>전국</a:t>
            </a:r>
            <a:endParaRPr lang="ko-KR" alt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2865109" y="3502097"/>
            <a:ext cx="1508760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dirty="0" smtClean="0"/>
              <a:t>광주광역시</a:t>
            </a:r>
            <a:endParaRPr lang="ko-KR" alt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4648824" y="3502097"/>
            <a:ext cx="1231269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mtClean="0"/>
              <a:t>전라남도</a:t>
            </a:r>
            <a:endParaRPr lang="ko-KR" alt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1532888" y="6233566"/>
            <a:ext cx="777240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dirty="0" smtClean="0"/>
              <a:t>전국</a:t>
            </a:r>
            <a:endParaRPr lang="ko-KR" alt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2865109" y="6233566"/>
            <a:ext cx="1508760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dirty="0" smtClean="0"/>
              <a:t>광주광역시</a:t>
            </a:r>
            <a:endParaRPr lang="ko-KR" alt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4648824" y="6233566"/>
            <a:ext cx="1231269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ko-KR" altLang="en-US" smtClean="0"/>
              <a:t>전라남도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87337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023.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고령인구비율             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4790775"/>
              </p:ext>
            </p:extLst>
          </p:nvPr>
        </p:nvGraphicFramePr>
        <p:xfrm>
          <a:off x="133064" y="625523"/>
          <a:ext cx="6595281" cy="1188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65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 인구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비율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7%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이상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고령화사회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(Ageing society), 14%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이상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고령사회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(Aged society), 20%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이상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후기고령사회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초고령사회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Post-aged society)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(65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 인구수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전체 인구수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e-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고령인구비율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3271602"/>
              </p:ext>
            </p:extLst>
          </p:nvPr>
        </p:nvGraphicFramePr>
        <p:xfrm>
          <a:off x="131359" y="188974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D117797-6467-4B5D-B26E-0EDB062C19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54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3639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2144667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023.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고령인구비율        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5B4171EA-4F5D-4998-926D-C2ADEE746F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55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32900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024.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독거노인가구수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3949094"/>
              </p:ext>
            </p:extLst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65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인가구 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가구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indent="-87313" algn="l" defTabSz="685800" rtl="0" eaLnBrk="1" latinLnBrk="1" hangingPunct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e-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가족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독거노인가구비율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2913546"/>
              </p:ext>
            </p:extLst>
          </p:nvPr>
        </p:nvGraphicFramePr>
        <p:xfrm>
          <a:off x="131359" y="1721553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1,294,453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1,370,962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1,444,588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1,532,847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1,660,711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196,456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209,240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220,988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238,088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259,733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102,877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109,391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116,589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124,735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135,957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62,394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67,025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71,359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76,077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83,459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54,272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58,824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63,031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68,648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76,298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33,006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35,005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36,782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38,907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42,224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30,503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32,917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34,946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37,723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41,614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19,323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21,004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22,582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24,752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27,387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4,078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4,544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5,107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5,640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211,633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227,890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245,480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268,019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296,821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55,212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58,379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61,599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64,894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70,244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49,483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52,180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54,792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57,589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62,016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68,899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72,498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75,698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79,162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84,471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75,848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78,121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80,084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82,834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86,753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95,844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98,156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99,832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100,769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105,114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111,776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116,968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121,493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124,876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132,074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108,935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114,010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118,767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123,835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132,723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14,390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15,276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16,022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16,832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18,183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F85FC9D-53A1-41D4-B6AF-D5DE16471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56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62181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0302144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95,844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98,156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99,832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100,769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105,114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7,338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7,765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8,146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8,424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9,091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9,530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9,959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10,300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10,618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11,139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7,984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8,654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8,895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9,512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5,816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5,892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6,041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6,088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6,418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4,080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2,798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2,086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2,270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7,209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7,100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7,236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7,557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4,249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4,233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4,270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4,250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4,286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4,146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4,242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4,334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4,441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3,250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5,581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5,698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5,739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5,745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5,940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3,353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3,050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3,653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3,700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3,848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2,856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2,945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3,458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3,516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024.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독거노인가구수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CA0D8CB9-28EB-41F6-B485-EE6E04BE3B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57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78398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025.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독거노인가구 비율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6480531"/>
              </p:ext>
            </p:extLst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전체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일반가구 중 혼자 살고 있는 노인가구의 비율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(65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인가구수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전체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일반가구수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7313" indent="-87313" algn="l" defTabSz="685800" rtl="0" eaLnBrk="1" latinLnBrk="1" hangingPunct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e-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가족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독거노인가구비율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1045535"/>
              </p:ext>
            </p:extLst>
          </p:nvPr>
        </p:nvGraphicFramePr>
        <p:xfrm>
          <a:off x="131359" y="1704138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90AA975-F4BD-43DE-8F24-C78C9ED3FF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58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87303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8953108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025.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독거노인가구 비율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F6D47E68-B141-4286-8A3F-D4F9535347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5F5F5422-79CD-4D38-A01F-683ABD92DC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59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68933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927C1C67-B7CF-40F2-83E6-08D227991D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0319247"/>
              </p:ext>
            </p:extLst>
          </p:nvPr>
        </p:nvGraphicFramePr>
        <p:xfrm>
          <a:off x="100342" y="486180"/>
          <a:ext cx="6677004" cy="85735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79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2628519209"/>
                    </a:ext>
                  </a:extLst>
                </a:gridCol>
                <a:gridCol w="3414304">
                  <a:extLst>
                    <a:ext uri="{9D8B030D-6E8A-4147-A177-3AD203B41FA5}">
                      <a16:colId xmlns:a16="http://schemas.microsoft.com/office/drawing/2014/main" val="658206511"/>
                    </a:ext>
                  </a:extLst>
                </a:gridCol>
                <a:gridCol w="9970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16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번호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분류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지표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50" b="1" kern="120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페이지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818797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084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모성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분만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lang="en-US" altLang="ko-KR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150" b="1" kern="1200" baseline="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어린이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신생아실 병상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174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7294157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085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영유아 건강검진 수검 현황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176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4731869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086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17">
                  <a:txBody>
                    <a:bodyPr/>
                    <a:lstStyle/>
                    <a:p>
                      <a:pPr marL="0" algn="ctr" defTabSz="685800" rtl="0" eaLnBrk="1" latinLnBrk="1" hangingPunct="1"/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공공의료</a:t>
                      </a:r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의료공급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공공의료기관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180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087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공공의료기관 수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100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만명 당</a:t>
                      </a:r>
                      <a:endParaRPr kumimoji="0" lang="ko-KR" altLang="en-US" sz="1150" b="1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181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088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공공의료기관 목록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전라남도 및 광주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182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089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공공의료유관기관 현황 맵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184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090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공공의료기관 비중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의료기관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188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091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공공의료기관 비중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병상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189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092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전문의 수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전체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190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093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간호사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192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133417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094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전문의 수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재활의학과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194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095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전문의 수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소아청소년과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196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096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전문의 수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산부인과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198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097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전문의 수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신경과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200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098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전문의 수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응급의학과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202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099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전문의 수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정신건강의학과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204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100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치과의사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206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101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한의사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208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102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전국 의과대학 현황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210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103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err="1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의료접근성</a:t>
                      </a: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의료취약지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분만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214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104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의료취약지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응급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215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105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의료취약지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소아청소년과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216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04320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106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의료취약지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+mn-ea"/>
                          <a:cs typeface="+mn-cs"/>
                        </a:rPr>
                        <a:t>인공신장실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217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94440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107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685800" rtl="0" eaLnBrk="1" latinLnBrk="1" hangingPunct="1"/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미충족의료율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218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108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+mn-ea"/>
                          <a:cs typeface="+mn-cs"/>
                        </a:rPr>
                        <a:t>근로자 건강</a:t>
                      </a: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근로자건강진단 실시 근로자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222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109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근로자건강진단 직업병유소견자 수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223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8269026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110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산재보험 </a:t>
                      </a:r>
                      <a:r>
                        <a:rPr kumimoji="0" lang="ko-KR" altLang="en-US" sz="1150" b="1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수급자수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 및 지급액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224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6978152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111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50" b="1" kern="1200" dirty="0" smtClean="0">
                        <a:solidFill>
                          <a:schemeClr val="tx1"/>
                        </a:solidFill>
                        <a:latin typeface="맑은 고딕" pitchFamily="50" charset="-127"/>
                        <a:ea typeface="+mn-ea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전문의 수</a:t>
                      </a: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직업환경의학과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225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8619300"/>
                  </a:ext>
                </a:extLst>
              </a:tr>
              <a:tr h="122222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※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15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발간 후기</a:t>
                      </a: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11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150" b="1" kern="1200" dirty="0" smtClean="0">
                          <a:solidFill>
                            <a:schemeClr val="tx1"/>
                          </a:solidFill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227</a:t>
                      </a:r>
                      <a:endParaRPr lang="ko-KR" altLang="en-US" sz="1150" b="1" kern="12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  <a:cs typeface="+mn-cs"/>
                      </a:endParaRPr>
                    </a:p>
                  </a:txBody>
                  <a:tcPr marL="91439" marR="91439" marT="45710" marB="4571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3659590"/>
                  </a:ext>
                </a:extLst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100341" y="44148"/>
          <a:ext cx="6677005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77005">
                  <a:extLst>
                    <a:ext uri="{9D8B030D-6E8A-4147-A177-3AD203B41FA5}">
                      <a16:colId xmlns:a16="http://schemas.microsoft.com/office/drawing/2014/main" val="297308876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800" b="1" dirty="0" smtClean="0">
                          <a:latin typeface="+mn-ea"/>
                          <a:ea typeface="+mn-ea"/>
                        </a:rPr>
                        <a:t>전라남도 공공보건의료 </a:t>
                      </a:r>
                      <a:r>
                        <a:rPr lang="en-US" altLang="ko-KR" sz="1800" b="1" dirty="0" smtClean="0">
                          <a:latin typeface="+mn-ea"/>
                          <a:ea typeface="+mn-ea"/>
                        </a:rPr>
                        <a:t>111 </a:t>
                      </a:r>
                      <a:r>
                        <a:rPr lang="ko-KR" altLang="en-US" sz="1800" b="1" dirty="0" smtClean="0">
                          <a:latin typeface="+mn-ea"/>
                          <a:ea typeface="+mn-ea"/>
                        </a:rPr>
                        <a:t>지표 목차</a:t>
                      </a:r>
                      <a:endParaRPr lang="ko-KR" altLang="en-US" sz="18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9087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29139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026.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노령화지수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9637260"/>
              </p:ext>
            </p:extLst>
          </p:nvPr>
        </p:nvGraphicFramePr>
        <p:xfrm>
          <a:off x="133064" y="625523"/>
          <a:ext cx="6595281" cy="1188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이하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유소년인구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100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명에 대한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65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 고령인구의 비율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매년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 시점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 설명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65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 고령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인구수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14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이하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유소년인구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</a:t>
                      </a:r>
                      <a:endParaRPr lang="en-US" altLang="ko-KR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인구는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국적과 상관없이 외국인 포함하여 대한민국에 상주하는 인구임</a:t>
                      </a:r>
                      <a:endParaRPr lang="en-US" altLang="ko-KR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년까지는 확정 인구이며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2018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이후는 다음 인구추계에 따라 변경될 수 있음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e-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지방지표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노령화지수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8951764"/>
              </p:ext>
            </p:extLst>
          </p:nvPr>
        </p:nvGraphicFramePr>
        <p:xfrm>
          <a:off x="131359" y="1894631"/>
          <a:ext cx="6595280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744534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744534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744534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744534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744534">
                  <a:extLst>
                    <a:ext uri="{9D8B030D-6E8A-4147-A177-3AD203B41FA5}">
                      <a16:colId xmlns:a16="http://schemas.microsoft.com/office/drawing/2014/main" val="2150113815"/>
                    </a:ext>
                  </a:extLst>
                </a:gridCol>
                <a:gridCol w="744534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  <a:gridCol w="744534">
                  <a:extLst>
                    <a:ext uri="{9D8B030D-6E8A-4147-A177-3AD203B41FA5}">
                      <a16:colId xmlns:a16="http://schemas.microsoft.com/office/drawing/2014/main" val="3742558302"/>
                    </a:ext>
                  </a:extLst>
                </a:gridCol>
              </a:tblGrid>
              <a:tr h="288000">
                <a:tc gridSpan="8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2040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345.7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368.7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426.2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370.7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338.1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298.3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305.6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320.6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148.1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282.9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474.9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372.4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342.8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426.9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492.4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484.9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385.5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279.9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6507E77-98DE-4D53-9696-DC36126E1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60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87888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027.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노인진료비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현황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C883B778-C04A-498E-87BD-BF2C8A4279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894630"/>
              </p:ext>
            </p:extLst>
          </p:nvPr>
        </p:nvGraphicFramePr>
        <p:xfrm>
          <a:off x="131357" y="673987"/>
          <a:ext cx="6595283" cy="724384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12188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97661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97661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97661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976619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976619">
                  <a:extLst>
                    <a:ext uri="{9D8B030D-6E8A-4147-A177-3AD203B41FA5}">
                      <a16:colId xmlns:a16="http://schemas.microsoft.com/office/drawing/2014/main" val="2150113815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65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 노인진료비 현황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>
                          <a:latin typeface="맑은 고딕" panose="020B0503020000020004" pitchFamily="50" charset="-127"/>
                          <a:ea typeface="+mn-ea"/>
                        </a:rPr>
                        <a:t> ∙ 출처</a:t>
                      </a:r>
                      <a:r>
                        <a:rPr lang="en-US" altLang="ko-KR" sz="1200" b="0">
                          <a:latin typeface="맑은 고딕" panose="020B0503020000020004" pitchFamily="50" charset="-127"/>
                          <a:ea typeface="+mn-ea"/>
                        </a:rPr>
                        <a:t>: [</a:t>
                      </a:r>
                      <a:r>
                        <a:rPr lang="ko-KR" altLang="en-US" sz="1200" b="0">
                          <a:latin typeface="맑은 고딕" panose="020B0503020000020004" pitchFamily="50" charset="-127"/>
                          <a:ea typeface="+mn-ea"/>
                        </a:rPr>
                        <a:t>건강보험심사평가원</a:t>
                      </a:r>
                      <a:r>
                        <a:rPr lang="en-US" altLang="ko-KR" sz="1200" b="0"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건강보험통계연보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89676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전체인구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명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5,076.3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5,094.1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5,107.2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5,139.1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5,134.5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65</a:t>
                      </a: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 인구</a:t>
                      </a:r>
                      <a:endParaRPr lang="en-US" altLang="ko-KR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 명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비율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%)]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644.5</a:t>
                      </a:r>
                    </a:p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(12.7)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680.6</a:t>
                      </a:r>
                    </a:p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(13.4)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709.2</a:t>
                      </a:r>
                    </a:p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(13.9)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746.3</a:t>
                      </a:r>
                    </a:p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(14.5)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790.4</a:t>
                      </a:r>
                    </a:p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(15.4)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066501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65</a:t>
                      </a: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 진료비</a:t>
                      </a:r>
                      <a:endParaRPr lang="en-US" altLang="ko-KR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억 원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증가율</a:t>
                      </a:r>
                      <a:r>
                        <a:rPr lang="en-US" altLang="ko-KR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%])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252,692</a:t>
                      </a:r>
                    </a:p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(13.6)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283,247</a:t>
                      </a:r>
                    </a:p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(12.1)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318,235</a:t>
                      </a:r>
                    </a:p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(12.4)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357,925</a:t>
                      </a:r>
                    </a:p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(12.5)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376,135</a:t>
                      </a:r>
                    </a:p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(5.1)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4337996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인당 연평균</a:t>
                      </a:r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진료비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만원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936251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노인 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인당 연평균</a:t>
                      </a:r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진료비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만원</a:t>
                      </a:r>
                      <a:r>
                        <a:rPr lang="en-US" altLang="ko-KR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8967749"/>
                  </a:ext>
                </a:extLst>
              </a:tr>
              <a:tr h="457200">
                <a:tc gridSpan="6"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en-US" altLang="ko-KR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ctr" defTabSz="685800" rtl="0" eaLnBrk="1" fontAlgn="b" latinLnBrk="1" hangingPunct="1"/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4597004"/>
                  </a:ext>
                </a:extLst>
              </a:tr>
            </a:tbl>
          </a:graphicData>
        </a:graphic>
      </p:graphicFrame>
      <p:pic>
        <p:nvPicPr>
          <p:cNvPr id="3" name="그림 2">
            <a:extLst>
              <a:ext uri="{FF2B5EF4-FFF2-40B4-BE49-F238E27FC236}">
                <a16:creationId xmlns:a16="http://schemas.microsoft.com/office/drawing/2014/main" id="{36F2CABD-7183-4430-AF2F-84E677E311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7673" y="3867878"/>
            <a:ext cx="6196084" cy="3928037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2A51C09-0F67-4B6E-9813-FBEF6125DF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61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2163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028.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국민기초생활수급자 수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생활이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어려워 국민기초생활보장법에 따라 국가에서 제공하는 급여를 받는 사람수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복지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국민기초생활보장수급자현황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국민기초생활수급권자총괄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시설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)-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7700839"/>
              </p:ext>
            </p:extLst>
          </p:nvPr>
        </p:nvGraphicFramePr>
        <p:xfrm>
          <a:off x="131359" y="1715582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1,630,614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1,581,646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1,743,690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1,881,357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2,134,186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267,023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263,347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289,342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317,269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369,518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149,528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145,113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159,031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172,439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196,299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107,763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103,132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110,495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117,594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131,374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100,301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98,789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110,257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122,027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142,628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69,420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65,712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72,757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76,193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84,762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54,490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52,357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56,324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59,317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66,775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18,776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18,821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22,939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26,594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33,232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4,286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4,284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4,862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5,749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7,107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263,841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261,050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297,122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328,752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379,725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62,509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60,627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67,064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71,493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78,554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53,748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51,505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59,109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62,507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69,262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62,677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60,411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65,692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69,022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75,720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99,708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94,639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101,228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105,955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115,182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83,850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79,196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84,819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87,003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92,666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105,146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99,822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107,309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113,845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125,106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104,213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100,904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112,183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121,275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137,605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23,335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21,937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23,157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24,323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28,671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50B0E98-DD83-4807-86CD-5B932EB348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62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687269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028.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국민기초생활수급자 비율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554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생활이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어려워 국민기초생활보장법에 따라 국가에서 제공하는 급여를 받는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사람의 비율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국민기초생활수급권자수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× 100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복지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국민기초생활보장수급자현황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국민기초생활수급권자총괄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시설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)-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시도별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2260981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5DA2BE8-5290-474A-A18B-F436175157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63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49848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의료급여 수급권자 수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국민기초생활보장법에 따라 생활이 어려워 의료급여를 받는 수급권자의 수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의료급여통계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일반현황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연령별 성별 의료급여 수급권자 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5BCDF0A-80EA-4DD8-8BDA-646A259679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64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5991386"/>
              </p:ext>
            </p:extLst>
          </p:nvPr>
        </p:nvGraphicFramePr>
        <p:xfrm>
          <a:off x="133064" y="1715582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3997932479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628039370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1,509,472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1,485,740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1,484,671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1,488,846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1,526,030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245,719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246,243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249,257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250,669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260,330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140,521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138,184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137,865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138,667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144,283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101,072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98,232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97,748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96,969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98,350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89,748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90,088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91,964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95,978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98,775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68,967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66,311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64,768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63,430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63,847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50,403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49,013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48,355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48,089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49,191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17,757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18,188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18,836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19,640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21,162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4,027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3,999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4,007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4,129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4,450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231,913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234,051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238,710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243,001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251,516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60,491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58,664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58,131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58,383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57,913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50,581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49,879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48,443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48,215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49,631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58,424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57,017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56,225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55,753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56,687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92,687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89,403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87,540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85,041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85,813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81,514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77,649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74,762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72,205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71,699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100,078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95,736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94,509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94,941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95,282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94,436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92,778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93,569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94,078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96,624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21,134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20,305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19,982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19,658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20,477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6213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029.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의료급여 수급권자 비율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371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국민기초생활보장법에 따라 생활이 어려워 의료급여를 받는 수급권자의 비율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등록된 의료급여 수급권자 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÷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인구수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)×100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의료급여통계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일반현황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연령별 성별 의료급여 수급권자 현황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주민등록인구현황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성별 인구수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5BCDF0A-80EA-4DD8-8BDA-646A259679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65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9227526"/>
              </p:ext>
            </p:extLst>
          </p:nvPr>
        </p:nvGraphicFramePr>
        <p:xfrm>
          <a:off x="131359" y="2083282"/>
          <a:ext cx="6596987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3997932479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689">
                  <a:extLst>
                    <a:ext uri="{9D8B030D-6E8A-4147-A177-3AD203B41FA5}">
                      <a16:colId xmlns:a16="http://schemas.microsoft.com/office/drawing/2014/main" val="2628039370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2019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638333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5403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6196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60070" y="2394470"/>
            <a:ext cx="5726430" cy="909401"/>
          </a:xfr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txBody>
          <a:bodyPr>
            <a:normAutofit/>
          </a:bodyPr>
          <a:lstStyle/>
          <a:p>
            <a:pPr algn="ctr"/>
            <a:r>
              <a:rPr lang="ko-KR" altLang="en-US" sz="4800" b="1" dirty="0" smtClean="0">
                <a:latin typeface="+mn-ea"/>
                <a:ea typeface="+mn-ea"/>
              </a:rPr>
              <a:t>건강행태</a:t>
            </a:r>
            <a:endParaRPr lang="ko-KR" altLang="en-US" sz="4800" b="1" dirty="0">
              <a:latin typeface="+mn-ea"/>
              <a:ea typeface="+mn-ea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A1BA7C0D-D4A8-48C0-A357-6FDD0C879F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EF01C1E-D39E-4EC8-9DDD-C3DB02268D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67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6624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030.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현재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흡연율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전체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1" y="633376"/>
          <a:ext cx="6635773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평생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갑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(100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개비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이상 흡연하였으며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현재도 흡연하는 사람의 비율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질병관리청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지역사회건강조사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만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세 이상의 성인을 대상으로 함</a:t>
                      </a:r>
                      <a:endParaRPr lang="ko-KR" altLang="en-US" sz="1200" kern="120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표준화율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인구구성 차이에 따른 영향을 배제하기 위하여 </a:t>
                      </a:r>
                      <a:r>
                        <a:rPr lang="ko-KR" altLang="en-US" sz="1200" b="0" kern="120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표준인구로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보정함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KOSIS: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보건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지역사회건강조사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건강행태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흡연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시군구별 현재흡연율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질병관리청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지역사회건강조사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자료실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보고서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지역건강통계 한눈에 보기</a:t>
                      </a:r>
                      <a:endParaRPr lang="ko-KR" altLang="en-US" sz="1200" kern="120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68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5320894"/>
              </p:ext>
            </p:extLst>
          </p:nvPr>
        </p:nvGraphicFramePr>
        <p:xfrm>
          <a:off x="104662" y="2098331"/>
          <a:ext cx="6635771" cy="609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 gridSpan="6"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 현재흡연율은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전국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시∙군∙구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지역의 중앙값</a:t>
                      </a:r>
                      <a:endParaRPr lang="ko-KR" altLang="en-US" sz="1200" b="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2869781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80889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030.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현재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흡연율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전체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69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7643040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21.0</a:t>
                      </a:r>
                      <a:endParaRPr lang="ko-KR" altLang="en-US" sz="1200" b="0" i="0" u="none" strike="noStrike" kern="120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21.2</a:t>
                      </a:r>
                      <a:endParaRPr lang="ko-KR" altLang="en-US" sz="1200" b="0" i="0" u="none" strike="noStrike" kern="120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21.1</a:t>
                      </a:r>
                      <a:endParaRPr lang="ko-KR" altLang="en-US" sz="1200" b="0" i="0" u="none" strike="noStrike" kern="120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18.5</a:t>
                      </a:r>
                      <a:endParaRPr lang="ko-KR" altLang="en-US" sz="1200" b="0" i="0" u="none" strike="noStrike" kern="120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17.9</a:t>
                      </a:r>
                      <a:endParaRPr lang="ko-KR" altLang="en-US" sz="1200" b="0" i="0" u="none" strike="noStrike" kern="120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66830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25780" y="2417330"/>
            <a:ext cx="5772150" cy="909401"/>
          </a:xfr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txBody>
          <a:bodyPr>
            <a:normAutofit/>
          </a:bodyPr>
          <a:lstStyle/>
          <a:p>
            <a:pPr algn="ctr"/>
            <a:r>
              <a:rPr lang="ko-KR" altLang="en-US" sz="4800" b="1" dirty="0" smtClean="0">
                <a:latin typeface="+mj-ea"/>
              </a:rPr>
              <a:t>인구사회학적 </a:t>
            </a:r>
            <a:r>
              <a:rPr lang="ko-KR" altLang="en-US" sz="4800" b="1" dirty="0">
                <a:latin typeface="+mj-ea"/>
              </a:rPr>
              <a:t>요인</a:t>
            </a: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7A70E5EC-FF2D-4E74-9340-57DDB197FD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69304742-20B8-4E72-ADC3-B3AA5821A6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59378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031.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현재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흡연율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남자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1" y="633376"/>
          <a:ext cx="6635773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평생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갑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(100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개비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이상 흡연하였으며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현재도 흡연하는 사람의 비율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남자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질병관리청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지역사회건강조사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만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세 이상의 성인을 대상으로 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표준화율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인구구성 차이에 따른 영향을 배제하기 위하여 </a:t>
                      </a:r>
                      <a:r>
                        <a:rPr lang="ko-KR" altLang="en-US" sz="1200" b="0" kern="120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표준인구로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보정함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KOSIS: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보건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지역사회건강조사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건강행태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흡연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시군구별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현재흡연율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질병관리청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지역사회건강조사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자료실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보고서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지역건강통계 한눈에 보기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70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5215187"/>
              </p:ext>
            </p:extLst>
          </p:nvPr>
        </p:nvGraphicFramePr>
        <p:xfrm>
          <a:off x="104662" y="2099605"/>
          <a:ext cx="6635771" cy="609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35.6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 현재흡연율은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전국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시∙군∙구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지역의 중앙값</a:t>
                      </a:r>
                      <a:endParaRPr lang="ko-KR" altLang="en-US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950757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7364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031.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현재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흡연율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남자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71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02516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032.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월간음주율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1" y="633376"/>
          <a:ext cx="6635773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최근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년 동안 한 달에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회 이상 술을 마신 적이 있는 사람의 분율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질병관리청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지역사회건강조사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만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세 이상의 성인을 대상으로 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표준화율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인구구성 차이에 따른 영향을 배제하기 위하여 </a:t>
                      </a:r>
                      <a:r>
                        <a:rPr lang="ko-KR" altLang="en-US" sz="1200" b="0" kern="120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표준인구로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보정함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KOSIS: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보건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지역사회건강조사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건강행태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흡연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시군구별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월간음주율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질병관리청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지역사회건강조사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자료실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보고서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지역건강통계 한눈에 보기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72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9419338"/>
              </p:ext>
            </p:extLst>
          </p:nvPr>
        </p:nvGraphicFramePr>
        <p:xfrm>
          <a:off x="104662" y="2099605"/>
          <a:ext cx="6635771" cy="609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61.5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 월간음주율은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전국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시∙군∙구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지역의 중앙값</a:t>
                      </a:r>
                      <a:endParaRPr lang="ko-KR" altLang="en-US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950757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8271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032.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월간음주율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73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7720020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0789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033.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고위험음주율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1" y="633376"/>
          <a:ext cx="6635773" cy="1568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최근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동안 남자는 한 번의 술자리에서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잔 이상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또는 맥주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캔 정도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여자는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잔 이상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또는 맥주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캔 정도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를 주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회 이상 마시는 사람의 분율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질병관리청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지역사회건강조사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만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19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 이상의 성인을 대상으로 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%,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표준화율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인구구성 차이에 따른 영향을 배제하기 위하여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표준인구로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보정함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1200" kern="120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KOSIS: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보건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지역사회건강조사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건강행태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흡연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시군구별 고위험음주율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질병관리청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지역사회건강조사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자료실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보고서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지역건강통계 한눈에 보기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74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2" y="2278675"/>
          <a:ext cx="6635771" cy="609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전국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고위험음주율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은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전국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시∙군∙구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지역의 중앙값</a:t>
                      </a:r>
                      <a:endParaRPr lang="ko-KR" altLang="en-US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950757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3791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033.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고위험음주율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75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07976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034.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비만유병률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1" y="633376"/>
          <a:ext cx="6635773" cy="1568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체질량지수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(Body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Mass Index, BMI): 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체중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(kg)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신장의 제곱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(meter</a:t>
                      </a:r>
                      <a:r>
                        <a:rPr lang="en-US" altLang="ko-KR" sz="1200" kern="1200" baseline="300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으로 나눈 값</a:t>
                      </a:r>
                      <a:endParaRPr lang="en-US" altLang="ko-KR" sz="1200" kern="1200" baseline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8900" indent="-88900"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BMI 25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이상이면 과체중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30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이상이면 비만으로 정의함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%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17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 행정구역별 자료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건강검진통계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일반건강검진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시도별 연령별 성별 일반건강검진 생활습관평가 결과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88900" marR="0" lvl="0" indent="-88900" algn="l" defTabSz="6858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전라남도 자료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지역사회건강조사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비만 및 체중조절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시군구별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비만유병률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843463" y="8566576"/>
            <a:ext cx="1543050" cy="486833"/>
          </a:xfrm>
        </p:spPr>
        <p:txBody>
          <a:bodyPr/>
          <a:lstStyle/>
          <a:p>
            <a:fld id="{B7839EC1-B798-4567-9686-ED74A23DC460}" type="slidenum">
              <a:rPr lang="ko-KR" altLang="en-US" smtClean="0"/>
              <a:t>76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336579"/>
              </p:ext>
            </p:extLst>
          </p:nvPr>
        </p:nvGraphicFramePr>
        <p:xfrm>
          <a:off x="104662" y="2283755"/>
          <a:ext cx="6639040" cy="63924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11751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311751">
                  <a:extLst>
                    <a:ext uri="{9D8B030D-6E8A-4147-A177-3AD203B41FA5}">
                      <a16:colId xmlns:a16="http://schemas.microsoft.com/office/drawing/2014/main" val="2730340251"/>
                    </a:ext>
                  </a:extLst>
                </a:gridCol>
                <a:gridCol w="1311751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311751">
                  <a:extLst>
                    <a:ext uri="{9D8B030D-6E8A-4147-A177-3AD203B41FA5}">
                      <a16:colId xmlns:a16="http://schemas.microsoft.com/office/drawing/2014/main" val="4069238564"/>
                    </a:ext>
                  </a:extLst>
                </a:gridCol>
              </a:tblGrid>
              <a:tr h="288000">
                <a:tc gridSpan="5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ko-KR" smtClean="0"/>
                        <a:t>2018</a:t>
                      </a:r>
                      <a:endParaRPr lang="ko-KR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ko-KR" smtClean="0"/>
                        <a:t>2020</a:t>
                      </a:r>
                      <a:endParaRPr lang="ko-KR" altLang="en-US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endParaRPr lang="ko-KR" altLang="en-US" sz="1200" b="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BMI</a:t>
                      </a:r>
                      <a:r>
                        <a:rPr lang="en-US" altLang="ko-KR" sz="12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25 </a:t>
                      </a:r>
                      <a:r>
                        <a:rPr lang="ko-KR" altLang="en-US" sz="12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이상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BMI 30 </a:t>
                      </a:r>
                      <a:r>
                        <a:rPr lang="ko-KR" altLang="en-US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이상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BMI</a:t>
                      </a:r>
                      <a:r>
                        <a:rPr lang="en-US" altLang="ko-KR" sz="12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25 </a:t>
                      </a:r>
                      <a:r>
                        <a:rPr lang="ko-KR" altLang="en-US" sz="12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이상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BMI 30 </a:t>
                      </a:r>
                      <a:r>
                        <a:rPr lang="ko-KR" altLang="en-US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이상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33549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 gridSpan="5">
                  <a:txBody>
                    <a:bodyPr/>
                    <a:lstStyle/>
                    <a:p>
                      <a:pPr marL="0" marR="0" lvl="0" indent="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일반건강검진 자료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일반건강검진을 받은 성인을 대상으로 함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표준화 하지 않음</a:t>
                      </a:r>
                      <a:endParaRPr lang="ko-KR" altLang="en-US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950757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73732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034.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비만유병률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77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6988236"/>
              </p:ext>
            </p:extLst>
          </p:nvPr>
        </p:nvGraphicFramePr>
        <p:xfrm>
          <a:off x="131359" y="634621"/>
          <a:ext cx="6593292" cy="800137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2604875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2604875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</a:tblGrid>
              <a:tr h="288000">
                <a:tc gridSpan="3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BMI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25 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이상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BMI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25 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이상</a:t>
                      </a:r>
                      <a:endParaRPr lang="ko-KR" altLang="en-US" sz="120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420584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  <a:tr h="466099">
                <a:tc gridSpan="3">
                  <a:txBody>
                    <a:bodyPr/>
                    <a:lstStyle/>
                    <a:p>
                      <a:pPr marL="177800" marR="0" lvl="0" indent="-17780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지역사회건강조사 자료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인구구성 차이에 따른 영향을 배제하기 위하여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표준인구로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보정함</a:t>
                      </a: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다른 연도의 지역사회건강조사는 계측이 아닌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자가보고로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실시하여 제외함</a:t>
                      </a:r>
                      <a:endParaRPr lang="ko-KR" altLang="en-US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500545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5741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035.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걷기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실천율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1" y="633376"/>
          <a:ext cx="6635773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0488" indent="-90488"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최근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주일 동안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회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30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 이상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1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일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30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 이상 걷기를 주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일 이상 실천한 사람의 분율</a:t>
                      </a:r>
                      <a:endParaRPr lang="ko-KR" altLang="en-US" sz="1200" kern="120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%, 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표준화율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인구구성 차이에 따른 영향을 배제하기 위하여 </a:t>
                      </a:r>
                      <a:r>
                        <a:rPr lang="ko-KR" altLang="en-US" sz="1200" b="0" kern="1200" err="1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표준인구로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보정함</a:t>
                      </a:r>
                      <a:r>
                        <a:rPr lang="en-US" altLang="ko-KR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지역사회건강조사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건강행태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신체활동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시군구별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걷기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실천율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질병관리청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지역사회건강조사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자료실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보고서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지역건강통계 한눈에 보기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78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8584304"/>
              </p:ext>
            </p:extLst>
          </p:nvPr>
        </p:nvGraphicFramePr>
        <p:xfrm>
          <a:off x="104662" y="2099605"/>
          <a:ext cx="6635771" cy="609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39.7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37.4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전국 걷기 </a:t>
                      </a:r>
                      <a:r>
                        <a:rPr lang="ko-KR" altLang="en-US" sz="1200" b="0" kern="12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실천율은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전국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시∙군∙구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지역의 중앙값</a:t>
                      </a:r>
                      <a:endParaRPr lang="ko-KR" altLang="en-US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950757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79606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035.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걷기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실천율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79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02681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E195BB4F-D2BE-490C-99CE-EE45BC07AA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8</a:t>
            </a:fld>
            <a:endParaRPr lang="ko-KR" altLang="en-US"/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3492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036.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일반건강검진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수검률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일반건강검진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수검률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– 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건강검진통계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일반건강검진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성별 일반건강검진 대상 및 </a:t>
                      </a:r>
                      <a:r>
                        <a:rPr lang="ko-KR" altLang="en-US" sz="1200" kern="1200" baseline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수검인원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현황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2704442"/>
              </p:ext>
            </p:extLst>
          </p:nvPr>
        </p:nvGraphicFramePr>
        <p:xfrm>
          <a:off x="133064" y="1712433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1" i="0" u="none" strike="noStrike" kern="120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1" i="0" u="none" strike="noStrike" kern="120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57B0F04B-551D-41A0-8E44-4CC2E15D95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BF2A6AA-F632-46FB-986F-DFBC06956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80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09808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8667598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1" i="0" u="none" strike="noStrike" kern="120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1" i="0" u="none" strike="noStrike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83.3</a:t>
                      </a:r>
                      <a:endParaRPr lang="en-US" altLang="ko-KR" sz="1200" b="1" i="0" u="none" strike="noStrike" kern="120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79.4</a:t>
                      </a:r>
                      <a:endParaRPr lang="en-US" altLang="ko-KR" sz="1200" b="0" i="0" u="none" strike="noStrike" kern="120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82.9</a:t>
                      </a:r>
                      <a:endParaRPr lang="en-US" altLang="ko-KR" sz="1200" b="0" i="0" u="none" strike="noStrike" kern="120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81.0</a:t>
                      </a:r>
                      <a:endParaRPr lang="en-US" altLang="ko-KR" sz="1200" b="1" i="0" u="none" strike="noStrike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77.2</a:t>
                      </a:r>
                      <a:endParaRPr lang="en-US" altLang="ko-KR" sz="1200" b="1" i="0" u="none" strike="noStrike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72.2</a:t>
                      </a:r>
                      <a:endParaRPr lang="en-US" altLang="ko-KR" sz="1200" b="1" i="0" u="none" strike="noStrike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79.8</a:t>
                      </a:r>
                      <a:endParaRPr lang="en-US" altLang="ko-KR" sz="1200" b="0" i="0" u="none" strike="noStrike" kern="120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77.2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73.3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78.1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77.2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81.4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66.9</a:t>
                      </a:r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66.3</a:t>
                      </a:r>
                      <a:endParaRPr lang="en-US" altLang="ko-KR" sz="1200" b="1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en-US" altLang="ko-KR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036.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일반건강검진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수검률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4BF327BD-5AFA-4C33-9B8B-4405B437DA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A987D43-0793-45B3-A7EF-6D417457C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81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89246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037.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암검진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수검률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3806003"/>
              </p:ext>
            </p:extLst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암검진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수검률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2075" indent="-92075" algn="just" defTabSz="685800" rtl="0" eaLnBrk="1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건강검진통계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암검진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시군구별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성별 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암검진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대상 및 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수검인원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현황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005190"/>
              </p:ext>
            </p:extLst>
          </p:nvPr>
        </p:nvGraphicFramePr>
        <p:xfrm>
          <a:off x="133064" y="1712433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57B0F04B-551D-41A0-8E44-4CC2E15D95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BF2A6AA-F632-46FB-986F-DFBC06956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82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07777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4490371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59.2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61.6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59.0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47.1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48.0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50.4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037.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암검진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수검률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4BF327BD-5AFA-4C33-9B8B-4405B437DA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A987D43-0793-45B3-A7EF-6D417457C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83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73533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52" y="3206496"/>
            <a:ext cx="5173218" cy="1592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4077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548641" y="2405900"/>
            <a:ext cx="5737860" cy="909401"/>
          </a:xfr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txBody>
          <a:bodyPr>
            <a:normAutofit/>
          </a:bodyPr>
          <a:lstStyle/>
          <a:p>
            <a:pPr algn="ctr"/>
            <a:r>
              <a:rPr lang="ko-KR" altLang="en-US" sz="4800" b="1" dirty="0" err="1" smtClean="0">
                <a:latin typeface="+mn-ea"/>
                <a:ea typeface="+mn-ea"/>
              </a:rPr>
              <a:t>건강지표</a:t>
            </a:r>
            <a:endParaRPr lang="ko-KR" altLang="en-US" sz="4800" b="1" dirty="0">
              <a:latin typeface="+mn-ea"/>
              <a:ea typeface="+mn-ea"/>
            </a:endParaRPr>
          </a:p>
        </p:txBody>
      </p:sp>
      <p:pic>
        <p:nvPicPr>
          <p:cNvPr id="3" name="그림 2" descr="텍스트이(가) 표시된 사진&#10;&#10;자동 생성된 설명">
            <a:extLst>
              <a:ext uri="{FF2B5EF4-FFF2-40B4-BE49-F238E27FC236}">
                <a16:creationId xmlns:a16="http://schemas.microsoft.com/office/drawing/2014/main" id="{A1BA7C0D-D4A8-48C0-A357-6FDD0C879F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EF01C1E-D39E-4EC8-9DDD-C3DB02268D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85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47905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038.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고혈압 진단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경험률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9568834"/>
              </p:ext>
            </p:extLst>
          </p:nvPr>
        </p:nvGraphicFramePr>
        <p:xfrm>
          <a:off x="104661" y="633376"/>
          <a:ext cx="6635773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의사에게 고혈압을 진단받은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 이상 사람의 분율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질병관리청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지역사회건강조사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만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19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 이상의 성인을 대상으로 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%,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조율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표준 인구로 보정하지 않은 값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1200" kern="120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지역사회건강조사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이환 및 의료이용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고혈압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시군구별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고혈압 진단 </a:t>
                      </a:r>
                      <a:r>
                        <a:rPr lang="ko-KR" altLang="en-US" sz="1200" kern="1200" baseline="0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경험률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(30</a:t>
                      </a:r>
                      <a:r>
                        <a:rPr lang="ko-KR" altLang="en-US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  <a:r>
                        <a:rPr lang="en-US" altLang="ko-KR" sz="1200" kern="1200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질병관리청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지역사회건강조사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자료실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보고서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지역건강통계 한눈에 보기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86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2358784"/>
              </p:ext>
            </p:extLst>
          </p:nvPr>
        </p:nvGraphicFramePr>
        <p:xfrm>
          <a:off x="111114" y="2110500"/>
          <a:ext cx="6635771" cy="609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19.4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19.2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20.0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고혈압 진단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경험률</a:t>
                      </a:r>
                      <a:r>
                        <a:rPr lang="en-US" altLang="ko-KR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(30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</a:t>
                      </a:r>
                      <a:r>
                        <a:rPr lang="en-US" altLang="ko-KR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은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전국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시∙군∙구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지역의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표준화율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중앙값</a:t>
                      </a:r>
                      <a:endParaRPr lang="ko-KR" altLang="en-US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950757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482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038.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고혈압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진단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경험률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87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356637"/>
              </p:ext>
            </p:extLst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6257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039.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당뇨병 진단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경험률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1" y="633376"/>
          <a:ext cx="6635773" cy="138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의사에게 당뇨병을 진단받은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 이상 사람의 분율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질병관리청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지역사회건강조사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만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19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 이상의 성인을 대상으로 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%,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조율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표준 인구로 보정하지 않은 값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1200" kern="120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KOSIS: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보건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지역사회건강조사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이환 및 의료이용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당뇨병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200" kern="1200" baseline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시군구별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당뇨병 진단 </a:t>
                      </a:r>
                      <a:r>
                        <a:rPr lang="ko-KR" altLang="en-US" sz="1200" kern="1200" baseline="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경험률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(30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질병관리청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지역사회건강조사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자료실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보고서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지역건강통계 한눈에 보기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88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11114" y="2110500"/>
          <a:ext cx="6635771" cy="6095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8.1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7.9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8.3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8.8</a:t>
                      </a:r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※ 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당뇨병 진단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경험률</a:t>
                      </a:r>
                      <a:r>
                        <a:rPr lang="en-US" altLang="ko-KR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(30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 이상</a:t>
                      </a:r>
                      <a:r>
                        <a:rPr lang="en-US" altLang="ko-KR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b="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은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전국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시∙군∙구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지역의 </a:t>
                      </a:r>
                      <a:r>
                        <a:rPr lang="ko-KR" altLang="en-US" sz="1200" b="0" kern="1200" baseline="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표준화율</a:t>
                      </a:r>
                      <a:r>
                        <a:rPr lang="ko-KR" altLang="en-US" sz="1200" b="0" kern="12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중앙값</a:t>
                      </a:r>
                      <a:endParaRPr lang="ko-KR" altLang="en-US" sz="1200" b="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950757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6242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039.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당뇨병 진단 </a:t>
            </a:r>
            <a:r>
              <a:rPr kumimoji="0" lang="ko-KR" altLang="en-US" sz="2400" dirty="0" err="1">
                <a:latin typeface="HY헤드라인M" panose="02030600000101010101" pitchFamily="18" charset="-127"/>
                <a:ea typeface="HY헤드라인M" panose="02030600000101010101" pitchFamily="18" charset="-127"/>
              </a:rPr>
              <a:t>경험률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89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0478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7">
            <a:extLst>
              <a:ext uri="{FF2B5EF4-FFF2-40B4-BE49-F238E27FC236}">
                <a16:creationId xmlns:a16="http://schemas.microsoft.com/office/drawing/2014/main" id="{4A7045A3-3F2F-48CF-B33B-7BB41DAF7592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14052"/>
          <a:ext cx="6595280" cy="48628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95280">
                  <a:extLst>
                    <a:ext uri="{9D8B030D-6E8A-4147-A177-3AD203B41FA5}">
                      <a16:colId xmlns:a16="http://schemas.microsoft.com/office/drawing/2014/main" val="3351632560"/>
                    </a:ext>
                  </a:extLst>
                </a:gridCol>
              </a:tblGrid>
              <a:tr h="4862825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2668105"/>
                  </a:ext>
                </a:extLst>
              </a:tr>
            </a:tbl>
          </a:graphicData>
        </a:graphic>
      </p:graphicFrame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001.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전라남도 개요                 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(1/1)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B62858E0-BF03-484D-BDD1-58B87AD0ED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5482" y="706772"/>
            <a:ext cx="5727032" cy="4677383"/>
          </a:xfrm>
          <a:prstGeom prst="rect">
            <a:avLst/>
          </a:prstGeom>
        </p:spPr>
      </p:pic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40408A3A-95EA-4FBC-87A2-29FD341076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9</a:t>
            </a:fld>
            <a:endParaRPr lang="ko-KR" altLang="en-US"/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5767929"/>
              </p:ext>
            </p:extLst>
          </p:nvPr>
        </p:nvGraphicFramePr>
        <p:xfrm>
          <a:off x="131358" y="5571242"/>
          <a:ext cx="6595281" cy="3261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81247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414034">
                  <a:extLst>
                    <a:ext uri="{9D8B030D-6E8A-4147-A177-3AD203B41FA5}">
                      <a16:colId xmlns:a16="http://schemas.microsoft.com/office/drawing/2014/main" val="3987841574"/>
                    </a:ext>
                  </a:extLst>
                </a:gridCol>
              </a:tblGrid>
              <a:tr h="0">
                <a:tc gridSpan="2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지리적 특성 및 </a:t>
                      </a:r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 진료권</a:t>
                      </a: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65941793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전라남도는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한반도 서남부에 위치하고 있으며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행정구역은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22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개의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∙군으로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이루어져 있음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주로 농어촌지역으로 형성되어 있으며 섬의 수는 유인도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273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무인도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1,893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개로 총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2,166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개로 전국 섬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(3,352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의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65%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를 차지하고 있음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이러한 지리적 특성으로 섬 지역인 완도군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진도군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신안군 대부분은 의료취약지로 분류됨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전라남도는 인구 및 사회경제적 특성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의료이용 접근성 등을 고려하여 지역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의료권역을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lang="ko-KR" altLang="en-US" sz="1200" kern="1200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진료권으로</a:t>
                      </a: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나눔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목포권</a:t>
                      </a:r>
                      <a:endParaRPr lang="ko-KR" altLang="en-US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BB60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목포시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영암군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무안군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신안군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진도군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함평군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67873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순천권</a:t>
                      </a:r>
                      <a:endParaRPr lang="ko-KR" altLang="en-US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81CAC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순천시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광양시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구례군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고흥군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보성군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59415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해남권</a:t>
                      </a:r>
                      <a:endParaRPr lang="ko-KR" altLang="en-US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F19B5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해남군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강진군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장흥군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완도군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84235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나주권</a:t>
                      </a:r>
                      <a:endParaRPr lang="ko-KR" altLang="en-US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74BF4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나주시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곡성군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4828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영광권</a:t>
                      </a:r>
                      <a:endParaRPr lang="ko-KR" altLang="en-US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E76F7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영광군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담양군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장성군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37044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kern="120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여수권</a:t>
                      </a:r>
                      <a:endParaRPr lang="ko-KR" altLang="en-US" sz="12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0AA2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여수시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3731929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※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출처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전라남도 통계연보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just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7808653"/>
                  </a:ext>
                </a:extLst>
              </a:tr>
            </a:tbl>
          </a:graphicData>
        </a:graphic>
      </p:graphicFrame>
      <p:sp>
        <p:nvSpPr>
          <p:cNvPr id="8" name="슬라이드 번호 개체 틀 1">
            <a:extLst>
              <a:ext uri="{FF2B5EF4-FFF2-40B4-BE49-F238E27FC236}">
                <a16:creationId xmlns:a16="http://schemas.microsoft.com/office/drawing/2014/main" id="{6EFE684E-7C63-4D4C-9A1E-FD2FB42D12D2}"/>
              </a:ext>
            </a:extLst>
          </p:cNvPr>
          <p:cNvSpPr txBox="1">
            <a:spLocks/>
          </p:cNvSpPr>
          <p:nvPr/>
        </p:nvSpPr>
        <p:spPr>
          <a:xfrm>
            <a:off x="5167313" y="8832602"/>
            <a:ext cx="1543050" cy="30462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457200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7839EC1-B798-4567-9686-ED74A23DC460}" type="slidenum">
              <a:rPr lang="ko-KR" altLang="en-US" smtClean="0"/>
              <a:pPr/>
              <a:t>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36182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040.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결핵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신환자수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1" y="633376"/>
          <a:ext cx="6635773" cy="1033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0488" indent="-90488"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질병관리청의 결핵환자신고현황에 따른 신고된 결핵 신환자수</a:t>
                      </a:r>
                      <a:endParaRPr lang="ko-KR" altLang="en-US" sz="1200" kern="120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b="0" kern="120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KOSIS: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보건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결핵환자신고현황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시도별 신고 결핵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신환자수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및 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90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2" y="1745275"/>
          <a:ext cx="6635771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28,161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26,433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23,821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19,933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18,335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5,226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4,747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4,259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3,486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3,067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1,861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1,764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1,642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1,333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1,472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1,373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1,313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6,130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5,666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5,231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4,343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4,137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1,359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1,503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1,419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1,978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1,854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1,786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1,495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1,368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1,853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1,798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1,532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1,356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7629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040.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결핵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신환자수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91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473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1,503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1,419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131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041.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결핵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신환자율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1" y="633376"/>
          <a:ext cx="6635773" cy="1033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87773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0488" indent="-90488"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질병관리청의 결핵환자신고현황에 따른 신고된 인구 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만명 당 결핵 신환자수</a:t>
                      </a:r>
                      <a:endParaRPr lang="ko-KR" altLang="en-US" sz="1200" kern="1200" smtClean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명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인구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만명 당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ko-KR" altLang="en-US" sz="1200" b="0" kern="120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>
                          <a:latin typeface="+mn-ea"/>
                          <a:ea typeface="+mn-ea"/>
                        </a:rPr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indent="-88900" algn="l" defTabSz="685800" rtl="0" eaLnBrk="1" fontAlgn="base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국가통계포털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KOSIS: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보건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결핵환자신고현황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시도별 신고 결핵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신환자수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및 율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FE9CCDC8-136A-4534-9CF7-0E914BD678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92</a:t>
            </a:fld>
            <a:endParaRPr lang="ko-KR" altLang="en-US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162245C-1BE8-4BCC-8E7C-A9B42F82AAC9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04662" y="1764325"/>
          <a:ext cx="6635771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9203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8747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</a:t>
                      </a:r>
                      <a:r>
                        <a:rPr lang="ko-KR" altLang="en-US" sz="1600" b="1" kern="120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행정구역별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9568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041. </a:t>
            </a:r>
            <a:r>
              <a:rPr kumimoji="0" lang="ko-KR" altLang="en-US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결핵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신환자율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A76AFBA9-2E4E-40E5-9714-A482B81259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7" y="8727451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B1A7DC-6186-42CB-9049-2868CF1A13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93</a:t>
            </a:fld>
            <a:endParaRPr lang="ko-KR" altLang="en-US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FD6C986-E18B-4B94-9D96-1F49B9E5FB8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473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  <a:endParaRPr lang="ko-KR" altLang="en-US" sz="1600" b="1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2021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45.4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87.2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96.0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70.0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151.9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99.6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101.2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107.3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133.5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129.3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77.5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206.8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122.7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121.7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99.8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121.5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85.0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74.3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97.6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89.5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65.2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110.7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106.5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72.1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129.1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137.7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127.0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118.5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119.7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175.9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196.3</a:t>
                      </a:r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173.8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115.6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115.1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0271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042.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암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발생자수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연간 암 </a:t>
                      </a:r>
                      <a:r>
                        <a:rPr lang="ko-KR" altLang="en-US" sz="1200" kern="120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발생자수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685800" rtl="0" eaLnBrk="1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중앙암등록본부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국가암등록사업 연례 보고서 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algn="l" defTabSz="685800" rtl="0" eaLnBrk="1" latinLnBrk="1" hangingPunct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광주전남지역암센터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홈페이지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baseline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</a:t>
                      </a:r>
                      <a:r>
                        <a:rPr lang="ko-KR" altLang="en-US" sz="1200" kern="1200" baseline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∙전남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1200" kern="1200" baseline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암통계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조회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1701003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smtClean="0">
                          <a:latin typeface="+mn-ea"/>
                          <a:ea typeface="+mn-ea"/>
                        </a:rPr>
                        <a:t>218,204</a:t>
                      </a:r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smtClean="0">
                          <a:latin typeface="+mn-ea"/>
                          <a:ea typeface="+mn-ea"/>
                        </a:rPr>
                        <a:t>232,621</a:t>
                      </a:r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smtClean="0">
                          <a:latin typeface="+mn-ea"/>
                          <a:ea typeface="+mn-ea"/>
                        </a:rPr>
                        <a:t>236,190</a:t>
                      </a:r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smtClean="0">
                          <a:latin typeface="+mn-ea"/>
                          <a:ea typeface="+mn-ea"/>
                        </a:rPr>
                        <a:t>245,874</a:t>
                      </a:r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smtClean="0">
                          <a:latin typeface="+mn-ea"/>
                          <a:ea typeface="+mn-ea"/>
                        </a:rPr>
                        <a:t>254,718</a:t>
                      </a:r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41,087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43,491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44,182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45,851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47,295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16,869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17,958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17,932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18,907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19,307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10,925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11,550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11,404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11,948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12,156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11,264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12,093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12,545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12,855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13,189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5,638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5,878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5,800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6,322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6,071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6,433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6,179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6,459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6,702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4,374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4,807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4,691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4,920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4,994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1,113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46,318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50,221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52,291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54,819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57,990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7,191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7,715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7,807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8,309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8,465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7,171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7,771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7,717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8,077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8,174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9,813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10,502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10,592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10,903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11,509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9,271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9,827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9,699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10,147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10,615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10,253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10,784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10,638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10,774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11,268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13,697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14,207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14,678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14,886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15,410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15,053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15,875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16,242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16,723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17,000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2,513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2,679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2,770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2,910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algn="ctr" defTabSz="685800" rtl="0" eaLnBrk="1" fontAlgn="ctr" latinLnBrk="1" hangingPunct="1"/>
                      <a:r>
                        <a:rPr lang="en-US" altLang="ko-KR" sz="1200" kern="12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3,059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57B0F04B-551D-41A0-8E44-4CC2E15D95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BF2A6AA-F632-46FB-986F-DFBC06956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94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4359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10,253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10,784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10,638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10,774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11,268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1,094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1,421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1,613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1,139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1,320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042.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암 </a:t>
            </a:r>
            <a:r>
              <a:rPr kumimoji="0" lang="ko-KR" altLang="en-US" sz="2400" dirty="0" err="1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발생자수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4BF327BD-5AFA-4C33-9B8B-4405B437DA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A987D43-0793-45B3-A7EF-6D417457C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95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38505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043.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암 사망자수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1/2)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1005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연간 암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(C00-C97)</a:t>
                      </a:r>
                      <a:r>
                        <a:rPr lang="ko-KR" altLang="en-US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endParaRPr lang="en-US" altLang="ko-KR" sz="1200" kern="120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국가통계포털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KOSIS: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주제별 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보건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사망원인통계 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사망원인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(50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성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사망자수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사망률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연령표준화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사망률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D61FCB2-9955-400B-9564-821F12EA7D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7270647"/>
              </p:ext>
            </p:extLst>
          </p:nvPr>
        </p:nvGraphicFramePr>
        <p:xfrm>
          <a:off x="133064" y="1712430"/>
          <a:ext cx="6595282" cy="580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17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행정구역별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전국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78,194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78,863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79,153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81,203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82,204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서울특별시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13,107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12,909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13,302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13,515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13,530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부산광역시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6,196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6,121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6,339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6,483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6,585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대구광역시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3,834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3,813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3,769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3,853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3,895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인천광역시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3,996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3,923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4,000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4,402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2,067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2,039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2,064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2,048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2,049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대전광역시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1,954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1,898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1,905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1,980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2,014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울산광역시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1,441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1,392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1,432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1,456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1,501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15,386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15,919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16,097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17,151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17,228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강원도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3,096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3,121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3,026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3,098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3,093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2,826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2,982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2,841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2,933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3,044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충청남도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3,714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4,037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3,876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3,754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3,940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3,669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3,723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3,694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3,536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3,586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4,171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4,214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3,883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4,128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4,367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경상북도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5,615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5,680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5,399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5,644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5,582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경상남도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5,849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5,728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6,158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5,909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5,976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제주특별자치도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57B0F04B-551D-41A0-8E44-4CC2E15D95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BF2A6AA-F632-46FB-986F-DFBC06956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96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90608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FE8C317-CA43-4AFB-9CE7-B00BDD65C1DD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4621"/>
          <a:ext cx="6595282" cy="72472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83542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89894766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1950076188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461288829"/>
                    </a:ext>
                  </a:extLst>
                </a:gridCol>
                <a:gridCol w="1042348">
                  <a:extLst>
                    <a:ext uri="{9D8B030D-6E8A-4147-A177-3AD203B41FA5}">
                      <a16:colId xmlns:a16="http://schemas.microsoft.com/office/drawing/2014/main" val="3606515146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algn="l" latinLnBrk="1"/>
                      <a:r>
                        <a:rPr lang="en-US" altLang="ko-KR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행정구역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시군구</a:t>
                      </a:r>
                      <a:r>
                        <a:rPr lang="en-US" altLang="ko-KR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120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별 주민등록에 의한 집계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marR="0" lvl="0" indent="0" algn="ctr" defTabSz="685800" rtl="0" eaLnBrk="1" fontAlgn="b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2019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2020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3656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ctr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전라남도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4,171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4,214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3,883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4,128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4,367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08376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목포시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63387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여수시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45916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순천시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497598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나주시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50041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marL="0" algn="l" defTabSz="685800" rtl="0" eaLnBrk="1" fontAlgn="b" latinLnBrk="1" hangingPunct="1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광양시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45400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담양군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41337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곡성군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8587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구례군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18678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고흥군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099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보성군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068488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화순군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76498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장흥군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59612258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강진군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3122915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해남군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9025103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영암군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1965577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무안군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29354393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함평군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4243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영광군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4469535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장성군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7890186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43482449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진도군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2002863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l" fontAlgn="b"/>
                      <a:r>
                        <a:rPr lang="ko-KR" altLang="en-US" sz="1200" b="0" kern="120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　　　신안군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287945394"/>
                  </a:ext>
                </a:extLst>
              </a:tr>
            </a:tbl>
          </a:graphicData>
        </a:graphic>
      </p:graphicFrame>
      <p:sp>
        <p:nvSpPr>
          <p:cNvPr id="3" name="Rectangle 110">
            <a:extLst>
              <a:ext uri="{FF2B5EF4-FFF2-40B4-BE49-F238E27FC236}">
                <a16:creationId xmlns:a16="http://schemas.microsoft.com/office/drawing/2014/main" id="{F48986CE-5B09-44F7-A456-E64BCBDE0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043. </a:t>
            </a:r>
            <a:r>
              <a:rPr kumimoji="0" lang="ko-KR" altLang="en-US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암 사망자수                                     </a:t>
            </a:r>
            <a:r>
              <a:rPr kumimoji="0" lang="en-US" altLang="ko-KR" sz="24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(2/2</a:t>
            </a:r>
            <a:r>
              <a:rPr kumimoji="0" lang="en-US" altLang="ko-KR" sz="24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)</a:t>
            </a:r>
            <a:endParaRPr kumimoji="0" lang="ko-KR" altLang="en-US" sz="24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4BF327BD-5AFA-4C33-9B8B-4405B437DA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A987D43-0793-45B3-A7EF-6D417457C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97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59697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044. </a:t>
            </a:r>
            <a:r>
              <a:rPr kumimoji="0" lang="ko-KR" altLang="en-US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지역 암환자 점유율</a:t>
            </a: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광주전남지역암센터    </a:t>
            </a: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(1/4)</a:t>
            </a:r>
            <a:endParaRPr kumimoji="0" lang="ko-KR" altLang="en-US" sz="22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5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625523"/>
          <a:ext cx="6595281" cy="201667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3915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5991366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/>
                        <a:t>정의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당해연도에 신규로 발생한 광주전남지역 모든 암환자 중에서 광주전남지역암센터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화순전남대병원 및 전남대병원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에서 해당 암 상병코드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(C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코드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진료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진단 또는 치료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를 받은 환자의 비율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Community Relevance Index</a:t>
                      </a:r>
                    </a:p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b="0" dirty="0" smtClean="0">
                          <a:latin typeface="맑은 고딕" panose="020B0503020000020004" pitchFamily="50" charset="-127"/>
                          <a:ea typeface="+mn-ea"/>
                        </a:rPr>
                        <a:t>화순전남대병원과 전남대병원에서 모두 </a:t>
                      </a:r>
                      <a:r>
                        <a:rPr lang="ko-KR" altLang="en-US" sz="1200" b="0" dirty="0" err="1" smtClean="0">
                          <a:latin typeface="맑은 고딕" panose="020B0503020000020004" pitchFamily="50" charset="-127"/>
                          <a:ea typeface="+mn-ea"/>
                        </a:rPr>
                        <a:t>암등록된</a:t>
                      </a:r>
                      <a:r>
                        <a:rPr lang="ko-KR" altLang="en-US" sz="1200" b="0" dirty="0" smtClean="0">
                          <a:latin typeface="맑은 고딕" panose="020B0503020000020004" pitchFamily="50" charset="-127"/>
                          <a:ea typeface="+mn-ea"/>
                        </a:rPr>
                        <a:t> 경우에는 화순전남대병원 점유율에 포함되어 산출함</a:t>
                      </a:r>
                      <a:endParaRPr lang="ko-KR" altLang="en-US" sz="1200" b="0" dirty="0" smtClean="0"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73651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단위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en-US" altLang="ko-KR" sz="1200" kern="12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%,</a:t>
                      </a:r>
                      <a:r>
                        <a:rPr lang="en-US" altLang="ko-KR" sz="1200" kern="12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ko-KR" altLang="en-US" sz="1200" kern="120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/>
                        <a:t>출처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∙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광주전남지역암센터</a:t>
                      </a: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화순전남대학교병원 </a:t>
                      </a:r>
                      <a:r>
                        <a:rPr lang="ko-KR" altLang="en-US" sz="1200" kern="12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암등록통계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</a:tbl>
          </a:graphicData>
        </a:graphic>
      </p:graphicFrame>
      <p:pic>
        <p:nvPicPr>
          <p:cNvPr id="7" name="그림 6" descr="텍스트이(가) 표시된 사진&#10;&#10;자동 생성된 설명">
            <a:extLst>
              <a:ext uri="{FF2B5EF4-FFF2-40B4-BE49-F238E27FC236}">
                <a16:creationId xmlns:a16="http://schemas.microsoft.com/office/drawing/2014/main" id="{57B0F04B-551D-41A0-8E44-4CC2E15D95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BF2A6AA-F632-46FB-986F-DFBC06956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t>98</a:t>
            </a:fld>
            <a:endParaRPr lang="ko-KR" altLang="en-US"/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 rotWithShape="1">
          <a:blip r:embed="rId3"/>
          <a:srcRect l="25022"/>
          <a:stretch/>
        </p:blipFill>
        <p:spPr>
          <a:xfrm>
            <a:off x="1243105" y="1664853"/>
            <a:ext cx="3717366" cy="663578"/>
          </a:xfrm>
          <a:prstGeom prst="rect">
            <a:avLst/>
          </a:prstGeom>
        </p:spPr>
      </p:pic>
      <p:graphicFrame>
        <p:nvGraphicFramePr>
          <p:cNvPr id="8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2715106"/>
          <a:ext cx="6595282" cy="2804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70984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3872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81742">
                  <a:extLst>
                    <a:ext uri="{9D8B030D-6E8A-4147-A177-3AD203B41FA5}">
                      <a16:colId xmlns:a16="http://schemas.microsoft.com/office/drawing/2014/main" val="1268592060"/>
                    </a:ext>
                  </a:extLst>
                </a:gridCol>
                <a:gridCol w="890494">
                  <a:extLst>
                    <a:ext uri="{9D8B030D-6E8A-4147-A177-3AD203B41FA5}">
                      <a16:colId xmlns:a16="http://schemas.microsoft.com/office/drawing/2014/main" val="3460563943"/>
                    </a:ext>
                  </a:extLst>
                </a:gridCol>
                <a:gridCol w="1344706">
                  <a:extLst>
                    <a:ext uri="{9D8B030D-6E8A-4147-A177-3AD203B41FA5}">
                      <a16:colId xmlns:a16="http://schemas.microsoft.com/office/drawing/2014/main" val="3779075036"/>
                    </a:ext>
                  </a:extLst>
                </a:gridCol>
                <a:gridCol w="1068628">
                  <a:extLst>
                    <a:ext uri="{9D8B030D-6E8A-4147-A177-3AD203B41FA5}">
                      <a16:colId xmlns:a16="http://schemas.microsoft.com/office/drawing/2014/main" val="323860908"/>
                    </a:ext>
                  </a:extLst>
                </a:gridCol>
              </a:tblGrid>
              <a:tr h="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전체 암</a:t>
                      </a: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 smtClean="0"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49817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 smtClean="0">
                          <a:latin typeface="+mn-ea"/>
                          <a:ea typeface="+mn-ea"/>
                        </a:rPr>
                        <a:t>발생연도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dirty="0" smtClean="0">
                          <a:latin typeface="+mn-ea"/>
                          <a:ea typeface="+mn-ea"/>
                        </a:rPr>
                        <a:t>발생연도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30.7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14.8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2012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49.9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9.2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37.5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42.3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48.9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8.1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9574206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44.3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11.5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7.6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95762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2008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46.4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50.9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8.5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558265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47.5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10.1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48.9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9.1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11247045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48.9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8043819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2011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50.5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9.1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52114721"/>
                  </a:ext>
                </a:extLst>
              </a:tr>
            </a:tbl>
          </a:graphicData>
        </a:graphic>
      </p:graphicFrame>
      <p:graphicFrame>
        <p:nvGraphicFramePr>
          <p:cNvPr id="9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3064" y="5602342"/>
          <a:ext cx="6595282" cy="2804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70984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3872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81742">
                  <a:extLst>
                    <a:ext uri="{9D8B030D-6E8A-4147-A177-3AD203B41FA5}">
                      <a16:colId xmlns:a16="http://schemas.microsoft.com/office/drawing/2014/main" val="1268592060"/>
                    </a:ext>
                  </a:extLst>
                </a:gridCol>
                <a:gridCol w="890494">
                  <a:extLst>
                    <a:ext uri="{9D8B030D-6E8A-4147-A177-3AD203B41FA5}">
                      <a16:colId xmlns:a16="http://schemas.microsoft.com/office/drawing/2014/main" val="3460563943"/>
                    </a:ext>
                  </a:extLst>
                </a:gridCol>
                <a:gridCol w="1344706">
                  <a:extLst>
                    <a:ext uri="{9D8B030D-6E8A-4147-A177-3AD203B41FA5}">
                      <a16:colId xmlns:a16="http://schemas.microsoft.com/office/drawing/2014/main" val="3779075036"/>
                    </a:ext>
                  </a:extLst>
                </a:gridCol>
                <a:gridCol w="1068628">
                  <a:extLst>
                    <a:ext uri="{9D8B030D-6E8A-4147-A177-3AD203B41FA5}">
                      <a16:colId xmlns:a16="http://schemas.microsoft.com/office/drawing/2014/main" val="323860908"/>
                    </a:ext>
                  </a:extLst>
                </a:gridCol>
              </a:tblGrid>
              <a:tr h="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위암</a:t>
                      </a: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 smtClean="0"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49817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 smtClean="0">
                          <a:latin typeface="+mn-ea"/>
                          <a:ea typeface="+mn-ea"/>
                        </a:rPr>
                        <a:t>발생연도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dirty="0" smtClean="0">
                          <a:latin typeface="+mn-ea"/>
                          <a:ea typeface="+mn-ea"/>
                        </a:rPr>
                        <a:t>발생연도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27.4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13.7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2012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51.3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36.0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38.8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12.1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46.3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10.1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9574206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44.3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9.9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48.5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95762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2008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46.6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9.9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558265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47.7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11247045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49.1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8043819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2011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51.7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5211472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5270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텍스트이(가) 표시된 사진&#10;&#10;자동 생성된 설명">
            <a:extLst>
              <a:ext uri="{FF2B5EF4-FFF2-40B4-BE49-F238E27FC236}">
                <a16:creationId xmlns:a16="http://schemas.microsoft.com/office/drawing/2014/main" id="{4BF327BD-5AFA-4C33-9B8B-4405B437DA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958" y="8652648"/>
            <a:ext cx="2032084" cy="416549"/>
          </a:xfrm>
          <a:prstGeom prst="rect">
            <a:avLst/>
          </a:prstGeom>
        </p:spPr>
      </p:pic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9A987D43-0793-45B3-A7EF-6D417457C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39EC1-B798-4567-9686-ED74A23DC460}" type="slidenum">
              <a:rPr lang="ko-KR" altLang="en-US" smtClean="0"/>
              <a:pPr/>
              <a:t>99</a:t>
            </a:fld>
            <a:endParaRPr lang="ko-KR" altLang="en-US"/>
          </a:p>
        </p:txBody>
      </p:sp>
      <p:sp>
        <p:nvSpPr>
          <p:cNvPr id="6" name="Rectangle 110">
            <a:extLst>
              <a:ext uri="{FF2B5EF4-FFF2-40B4-BE49-F238E27FC236}">
                <a16:creationId xmlns:a16="http://schemas.microsoft.com/office/drawing/2014/main" id="{1A3D42F6-DB0C-441B-BAAA-EBE9BD01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"/>
            <a:ext cx="6858000" cy="5527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lIns="91425" tIns="45713" rIns="91425" bIns="45713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  <a:defRPr/>
            </a:pP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044. </a:t>
            </a:r>
            <a:r>
              <a:rPr kumimoji="0" lang="ko-KR" altLang="en-US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지역 암환자 점유율</a:t>
            </a: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, </a:t>
            </a:r>
            <a:r>
              <a:rPr kumimoji="0" lang="ko-KR" altLang="en-US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광주전남지역암센터    </a:t>
            </a:r>
            <a:r>
              <a:rPr kumimoji="0" lang="en-US" altLang="ko-KR" sz="2200" dirty="0" smtClean="0">
                <a:latin typeface="HY헤드라인M" panose="02030600000101010101" pitchFamily="18" charset="-127"/>
                <a:ea typeface="HY헤드라인M" panose="02030600000101010101" pitchFamily="18" charset="-127"/>
              </a:rPr>
              <a:t>(2/4)</a:t>
            </a:r>
            <a:endParaRPr kumimoji="0" lang="ko-KR" altLang="en-US" sz="2200" dirty="0">
              <a:latin typeface="HY헤드라인M" panose="02030600000101010101" pitchFamily="18" charset="-127"/>
              <a:ea typeface="HY헤드라인M" panose="02030600000101010101" pitchFamily="18" charset="-127"/>
            </a:endParaRPr>
          </a:p>
        </p:txBody>
      </p:sp>
      <p:graphicFrame>
        <p:nvGraphicFramePr>
          <p:cNvPr id="7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35294"/>
          <a:ext cx="6595282" cy="2804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70984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3872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81742">
                  <a:extLst>
                    <a:ext uri="{9D8B030D-6E8A-4147-A177-3AD203B41FA5}">
                      <a16:colId xmlns:a16="http://schemas.microsoft.com/office/drawing/2014/main" val="1268592060"/>
                    </a:ext>
                  </a:extLst>
                </a:gridCol>
                <a:gridCol w="890494">
                  <a:extLst>
                    <a:ext uri="{9D8B030D-6E8A-4147-A177-3AD203B41FA5}">
                      <a16:colId xmlns:a16="http://schemas.microsoft.com/office/drawing/2014/main" val="3460563943"/>
                    </a:ext>
                  </a:extLst>
                </a:gridCol>
                <a:gridCol w="1344706">
                  <a:extLst>
                    <a:ext uri="{9D8B030D-6E8A-4147-A177-3AD203B41FA5}">
                      <a16:colId xmlns:a16="http://schemas.microsoft.com/office/drawing/2014/main" val="3779075036"/>
                    </a:ext>
                  </a:extLst>
                </a:gridCol>
                <a:gridCol w="1068628">
                  <a:extLst>
                    <a:ext uri="{9D8B030D-6E8A-4147-A177-3AD203B41FA5}">
                      <a16:colId xmlns:a16="http://schemas.microsoft.com/office/drawing/2014/main" val="323860908"/>
                    </a:ext>
                  </a:extLst>
                </a:gridCol>
              </a:tblGrid>
              <a:tr h="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대장암</a:t>
                      </a: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 smtClean="0"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49817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 smtClean="0">
                          <a:latin typeface="+mn-ea"/>
                          <a:ea typeface="+mn-ea"/>
                        </a:rPr>
                        <a:t>발생연도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dirty="0" smtClean="0">
                          <a:latin typeface="+mn-ea"/>
                          <a:ea typeface="+mn-ea"/>
                        </a:rPr>
                        <a:t>발생연도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30.9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2012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48.8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38.0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51.2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41.0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50.6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9574206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45.4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52.3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95762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2008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50.9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8.9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51.7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7.9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558265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47.2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51.4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11247045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46.2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8043819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2011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11.1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52114721"/>
                  </a:ext>
                </a:extLst>
              </a:tr>
            </a:tbl>
          </a:graphicData>
        </a:graphic>
      </p:graphicFrame>
      <p:graphicFrame>
        <p:nvGraphicFramePr>
          <p:cNvPr id="8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3522014"/>
          <a:ext cx="6595282" cy="2804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70984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33872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81742">
                  <a:extLst>
                    <a:ext uri="{9D8B030D-6E8A-4147-A177-3AD203B41FA5}">
                      <a16:colId xmlns:a16="http://schemas.microsoft.com/office/drawing/2014/main" val="1268592060"/>
                    </a:ext>
                  </a:extLst>
                </a:gridCol>
                <a:gridCol w="890494">
                  <a:extLst>
                    <a:ext uri="{9D8B030D-6E8A-4147-A177-3AD203B41FA5}">
                      <a16:colId xmlns:a16="http://schemas.microsoft.com/office/drawing/2014/main" val="3460563943"/>
                    </a:ext>
                  </a:extLst>
                </a:gridCol>
                <a:gridCol w="1344706">
                  <a:extLst>
                    <a:ext uri="{9D8B030D-6E8A-4147-A177-3AD203B41FA5}">
                      <a16:colId xmlns:a16="http://schemas.microsoft.com/office/drawing/2014/main" val="3779075036"/>
                    </a:ext>
                  </a:extLst>
                </a:gridCol>
                <a:gridCol w="1068628">
                  <a:extLst>
                    <a:ext uri="{9D8B030D-6E8A-4147-A177-3AD203B41FA5}">
                      <a16:colId xmlns:a16="http://schemas.microsoft.com/office/drawing/2014/main" val="323860908"/>
                    </a:ext>
                  </a:extLst>
                </a:gridCol>
              </a:tblGrid>
              <a:tr h="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폐암</a:t>
                      </a: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 smtClean="0"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49817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 smtClean="0">
                          <a:latin typeface="+mn-ea"/>
                          <a:ea typeface="+mn-ea"/>
                        </a:rPr>
                        <a:t>발생연도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dirty="0" smtClean="0">
                          <a:latin typeface="+mn-ea"/>
                          <a:ea typeface="+mn-ea"/>
                        </a:rPr>
                        <a:t>발생연도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화순전남대병원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전남대병원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30.7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8.8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2012</a:t>
                      </a:r>
                      <a:endParaRPr lang="ko-KR" altLang="en-US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58.9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39.0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58.8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1.5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44.6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55.4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1.5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59574206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48.8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2015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58.2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4095762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2008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48.6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56.2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558265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51.8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54.0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11247045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54.0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2018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52.6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8043819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2011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56.6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2.6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52114721"/>
                  </a:ext>
                </a:extLst>
              </a:tr>
            </a:tbl>
          </a:graphicData>
        </a:graphic>
      </p:graphicFrame>
      <p:graphicFrame>
        <p:nvGraphicFramePr>
          <p:cNvPr id="9" name="표 5">
            <a:extLst>
              <a:ext uri="{FF2B5EF4-FFF2-40B4-BE49-F238E27FC236}">
                <a16:creationId xmlns:a16="http://schemas.microsoft.com/office/drawing/2014/main" id="{73306DC5-7ABD-446A-93C1-12DA954CE3B7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1359" y="6408734"/>
          <a:ext cx="6580216" cy="14325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29676">
                  <a:extLst>
                    <a:ext uri="{9D8B030D-6E8A-4147-A177-3AD203B41FA5}">
                      <a16:colId xmlns:a16="http://schemas.microsoft.com/office/drawing/2014/main" val="2849124335"/>
                    </a:ext>
                  </a:extLst>
                </a:gridCol>
                <a:gridCol w="1090108">
                  <a:extLst>
                    <a:ext uri="{9D8B030D-6E8A-4147-A177-3AD203B41FA5}">
                      <a16:colId xmlns:a16="http://schemas.microsoft.com/office/drawing/2014/main" val="247925035"/>
                    </a:ext>
                  </a:extLst>
                </a:gridCol>
                <a:gridCol w="1090108">
                  <a:extLst>
                    <a:ext uri="{9D8B030D-6E8A-4147-A177-3AD203B41FA5}">
                      <a16:colId xmlns:a16="http://schemas.microsoft.com/office/drawing/2014/main" val="1268592060"/>
                    </a:ext>
                  </a:extLst>
                </a:gridCol>
                <a:gridCol w="1090108">
                  <a:extLst>
                    <a:ext uri="{9D8B030D-6E8A-4147-A177-3AD203B41FA5}">
                      <a16:colId xmlns:a16="http://schemas.microsoft.com/office/drawing/2014/main" val="3460563943"/>
                    </a:ext>
                  </a:extLst>
                </a:gridCol>
                <a:gridCol w="1090108">
                  <a:extLst>
                    <a:ext uri="{9D8B030D-6E8A-4147-A177-3AD203B41FA5}">
                      <a16:colId xmlns:a16="http://schemas.microsoft.com/office/drawing/2014/main" val="3779075036"/>
                    </a:ext>
                  </a:extLst>
                </a:gridCol>
                <a:gridCol w="1090108">
                  <a:extLst>
                    <a:ext uri="{9D8B030D-6E8A-4147-A177-3AD203B41FA5}">
                      <a16:colId xmlns:a16="http://schemas.microsoft.com/office/drawing/2014/main" val="4291971962"/>
                    </a:ext>
                  </a:extLst>
                </a:gridCol>
              </a:tblGrid>
              <a:tr h="0">
                <a:tc gridSpan="6">
                  <a:txBody>
                    <a:bodyPr/>
                    <a:lstStyle/>
                    <a:p>
                      <a:pPr marL="0" marR="0" lvl="0" indent="0" algn="l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※ </a:t>
                      </a:r>
                      <a:r>
                        <a:rPr lang="ko-KR" altLang="en-US" sz="1600" b="1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연령대별 암환자 점유율</a:t>
                      </a:r>
                    </a:p>
                  </a:txBody>
                  <a:tcPr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 smtClean="0"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49817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dirty="0" smtClean="0">
                          <a:latin typeface="+mn-ea"/>
                          <a:ea typeface="+mn-ea"/>
                        </a:rPr>
                        <a:t>발생연도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0~14</a:t>
                      </a:r>
                      <a:r>
                        <a:rPr lang="ko-KR" altLang="en-US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세</a:t>
                      </a:r>
                      <a:endParaRPr lang="en-US" altLang="ko-KR" sz="1200" kern="12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15~34</a:t>
                      </a:r>
                      <a:r>
                        <a:rPr kumimoji="0" lang="ko-KR" altLang="en-US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  <a:endParaRPr kumimoji="0" lang="en-US" altLang="ko-KR" sz="12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35~64</a:t>
                      </a:r>
                      <a:r>
                        <a:rPr kumimoji="0" lang="ko-KR" altLang="en-US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  <a:endParaRPr kumimoji="0" lang="en-US" altLang="ko-KR" sz="12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65</a:t>
                      </a:r>
                      <a:r>
                        <a:rPr kumimoji="0" lang="ko-KR" altLang="en-US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  <a:endParaRPr kumimoji="0" lang="en-US" altLang="ko-KR" sz="12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</a:t>
                      </a:r>
                      <a:endParaRPr kumimoji="0" lang="en-US" altLang="ko-KR" sz="12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483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2004-2008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68.3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48.2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46.7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33.1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40.6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31087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2009-2013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67.7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50.8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54.1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44.2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1595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 smtClean="0">
                          <a:latin typeface="+mn-ea"/>
                          <a:ea typeface="+mn-ea"/>
                        </a:rPr>
                        <a:t>2014-2018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59.1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46.4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54.4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45.7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0" lvl="0" indent="-88900" algn="ctr" defTabSz="6858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kern="12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49.6</a:t>
                      </a:r>
                      <a:endParaRPr lang="en-US" altLang="ko-KR" sz="1200" kern="120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574206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9205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5633</TotalTime>
  <Words>34910</Words>
  <Application>Microsoft Office PowerPoint</Application>
  <PresentationFormat>화면 슬라이드 쇼(4:3)</PresentationFormat>
  <Paragraphs>23570</Paragraphs>
  <Slides>230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5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230</vt:i4>
      </vt:variant>
    </vt:vector>
  </HeadingPairs>
  <TitlesOfParts>
    <vt:vector size="236" baseType="lpstr">
      <vt:lpstr>HY헤드라인M</vt:lpstr>
      <vt:lpstr>맑은 고딕</vt:lpstr>
      <vt:lpstr>Arial</vt:lpstr>
      <vt:lpstr>Calibri</vt:lpstr>
      <vt:lpstr>Calibri Light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인구사회학적 요인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인구 고령화,  노인, 취약계층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건강행태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건강지표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치매, 정신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박 원주</dc:creator>
  <cp:lastModifiedBy>user</cp:lastModifiedBy>
  <cp:revision>294</cp:revision>
  <cp:lastPrinted>2022-09-19T02:24:18Z</cp:lastPrinted>
  <dcterms:created xsi:type="dcterms:W3CDTF">2021-11-21T10:49:13Z</dcterms:created>
  <dcterms:modified xsi:type="dcterms:W3CDTF">2023-01-26T06:42:01Z</dcterms:modified>
</cp:coreProperties>
</file>