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81" r:id="rId3"/>
    <p:sldId id="283" r:id="rId4"/>
    <p:sldId id="284" r:id="rId5"/>
    <p:sldId id="288" r:id="rId6"/>
    <p:sldId id="289" r:id="rId7"/>
    <p:sldId id="282" r:id="rId8"/>
    <p:sldId id="278" r:id="rId9"/>
    <p:sldId id="279" r:id="rId10"/>
    <p:sldId id="280" r:id="rId11"/>
    <p:sldId id="292" r:id="rId12"/>
    <p:sldId id="293" r:id="rId13"/>
    <p:sldId id="273" r:id="rId1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4" autoAdjust="0"/>
    <p:restoredTop sz="94660"/>
  </p:normalViewPr>
  <p:slideViewPr>
    <p:cSldViewPr snapToGrid="0">
      <p:cViewPr>
        <p:scale>
          <a:sx n="80" d="100"/>
          <a:sy n="80" d="100"/>
        </p:scale>
        <p:origin x="348" y="8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FA7082-0673-4127-9B4A-DF8B5B97693C}" type="datetimeFigureOut">
              <a:rPr lang="ko-KR" altLang="en-US" smtClean="0"/>
              <a:t>2020-10-26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46A30A-EF02-4EFE-9D5D-C2D76B3A9F5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6282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B7479-B45A-40F0-93EA-F7B0FDF1BFC5}" type="datetimeFigureOut">
              <a:rPr lang="ko-KR" altLang="en-US" smtClean="0"/>
              <a:t>2020-10-26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5C2E-7A40-4405-99D2-E04548A698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8743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B7479-B45A-40F0-93EA-F7B0FDF1BFC5}" type="datetimeFigureOut">
              <a:rPr lang="ko-KR" altLang="en-US" smtClean="0"/>
              <a:t>2020-10-26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5C2E-7A40-4405-99D2-E04548A698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55497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B7479-B45A-40F0-93EA-F7B0FDF1BFC5}" type="datetimeFigureOut">
              <a:rPr lang="ko-KR" altLang="en-US" smtClean="0"/>
              <a:t>2020-10-26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5C2E-7A40-4405-99D2-E04548A698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7893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B7479-B45A-40F0-93EA-F7B0FDF1BFC5}" type="datetimeFigureOut">
              <a:rPr lang="ko-KR" altLang="en-US" smtClean="0"/>
              <a:t>2020-10-26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5C2E-7A40-4405-99D2-E04548A698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7510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B7479-B45A-40F0-93EA-F7B0FDF1BFC5}" type="datetimeFigureOut">
              <a:rPr lang="ko-KR" altLang="en-US" smtClean="0"/>
              <a:t>2020-10-26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5C2E-7A40-4405-99D2-E04548A698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5187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B7479-B45A-40F0-93EA-F7B0FDF1BFC5}" type="datetimeFigureOut">
              <a:rPr lang="ko-KR" altLang="en-US" smtClean="0"/>
              <a:t>2020-10-26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5C2E-7A40-4405-99D2-E04548A698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3132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B7479-B45A-40F0-93EA-F7B0FDF1BFC5}" type="datetimeFigureOut">
              <a:rPr lang="ko-KR" altLang="en-US" smtClean="0"/>
              <a:t>2020-10-26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5C2E-7A40-4405-99D2-E04548A698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1703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B7479-B45A-40F0-93EA-F7B0FDF1BFC5}" type="datetimeFigureOut">
              <a:rPr lang="ko-KR" altLang="en-US" smtClean="0"/>
              <a:t>2020-10-26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5C2E-7A40-4405-99D2-E04548A698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0508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B7479-B45A-40F0-93EA-F7B0FDF1BFC5}" type="datetimeFigureOut">
              <a:rPr lang="ko-KR" altLang="en-US" smtClean="0"/>
              <a:t>2020-10-26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5C2E-7A40-4405-99D2-E04548A698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6400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B7479-B45A-40F0-93EA-F7B0FDF1BFC5}" type="datetimeFigureOut">
              <a:rPr lang="ko-KR" altLang="en-US" smtClean="0"/>
              <a:t>2020-10-26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5C2E-7A40-4405-99D2-E04548A698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73096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B7479-B45A-40F0-93EA-F7B0FDF1BFC5}" type="datetimeFigureOut">
              <a:rPr lang="ko-KR" altLang="en-US" smtClean="0"/>
              <a:t>2020-10-26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5C2E-7A40-4405-99D2-E04548A698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9551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B7479-B45A-40F0-93EA-F7B0FDF1BFC5}" type="datetimeFigureOut">
              <a:rPr lang="ko-KR" altLang="en-US" smtClean="0"/>
              <a:t>2020-10-26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6D5C2E-7A40-4405-99D2-E04548A698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99156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37015" y="223275"/>
            <a:ext cx="4362796" cy="703156"/>
          </a:xfrm>
        </p:spPr>
        <p:txBody>
          <a:bodyPr>
            <a:noAutofit/>
          </a:bodyPr>
          <a:lstStyle/>
          <a:p>
            <a:pPr algn="l"/>
            <a:r>
              <a:rPr lang="en-US" altLang="ko-KR" sz="2000" dirty="0" smtClean="0"/>
              <a:t>2020</a:t>
            </a:r>
            <a:r>
              <a:rPr lang="ko-KR" altLang="en-US" sz="2000" dirty="0" smtClean="0"/>
              <a:t>년 </a:t>
            </a:r>
            <a:r>
              <a:rPr lang="en-US" altLang="ko-KR" sz="2000" dirty="0" smtClean="0"/>
              <a:t>11</a:t>
            </a:r>
            <a:r>
              <a:rPr lang="ko-KR" altLang="en-US" sz="2000" dirty="0" smtClean="0"/>
              <a:t>월 </a:t>
            </a:r>
            <a:r>
              <a:rPr lang="en-US" altLang="ko-KR" sz="2000" dirty="0" smtClean="0"/>
              <a:t>6</a:t>
            </a:r>
            <a:r>
              <a:rPr lang="ko-KR" altLang="en-US" sz="2000" dirty="0" smtClean="0"/>
              <a:t>일</a:t>
            </a:r>
            <a:r>
              <a:rPr lang="en-US" altLang="ko-KR" sz="2000" dirty="0" smtClean="0"/>
              <a:t/>
            </a:r>
            <a:br>
              <a:rPr lang="en-US" altLang="ko-KR" sz="2000" dirty="0" smtClean="0"/>
            </a:br>
            <a:r>
              <a:rPr lang="ko-KR" altLang="en-US" sz="2000" dirty="0" smtClean="0"/>
              <a:t>전라남도 공공보건의료지원단 주관</a:t>
            </a:r>
            <a:endParaRPr lang="ko-KR" altLang="en-US" sz="32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465594" y="5438712"/>
            <a:ext cx="4339389" cy="1022465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최은정 </a:t>
            </a:r>
            <a:endParaRPr lang="en-US" altLang="ko-KR" dirty="0" smtClean="0"/>
          </a:p>
          <a:p>
            <a:r>
              <a:rPr lang="en-US" altLang="ko-KR" dirty="0" smtClean="0"/>
              <a:t>(</a:t>
            </a:r>
            <a:r>
              <a:rPr lang="ko-KR" altLang="en-US" dirty="0" err="1" smtClean="0"/>
              <a:t>동신대학교</a:t>
            </a:r>
            <a:r>
              <a:rPr lang="ko-KR" altLang="en-US" dirty="0" smtClean="0"/>
              <a:t> 사회복지학과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7668" y="1503949"/>
            <a:ext cx="5450305" cy="5221924"/>
          </a:xfrm>
          <a:prstGeom prst="rect">
            <a:avLst/>
          </a:prstGeom>
        </p:spPr>
      </p:pic>
      <p:sp>
        <p:nvSpPr>
          <p:cNvPr id="4" name="직사각형 3"/>
          <p:cNvSpPr/>
          <p:nvPr/>
        </p:nvSpPr>
        <p:spPr>
          <a:xfrm>
            <a:off x="4656221" y="223275"/>
            <a:ext cx="732923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공공의료 현장의 </a:t>
            </a:r>
            <a:endParaRPr lang="en-US" altLang="ko-KR" sz="4000" dirty="0" smtClean="0"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r>
              <a:rPr lang="ko-KR" altLang="en-US" sz="40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사례관리 </a:t>
            </a: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실천역량 강화를 </a:t>
            </a:r>
            <a: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/>
            </a:r>
            <a:br>
              <a:rPr lang="en-US" altLang="ko-KR" sz="4000" dirty="0"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ko-KR" altLang="en-US" sz="4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위한 사례분석</a:t>
            </a:r>
          </a:p>
        </p:txBody>
      </p:sp>
    </p:spTree>
    <p:extLst>
      <p:ext uri="{BB962C8B-B14F-4D97-AF65-F5344CB8AC3E}">
        <p14:creationId xmlns:p14="http://schemas.microsoft.com/office/powerpoint/2010/main" val="140877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0574" y="285613"/>
            <a:ext cx="10515600" cy="628787"/>
          </a:xfr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ko-KR" altLang="en-US" sz="3200" dirty="0" err="1" smtClean="0"/>
              <a:t>첫번째</a:t>
            </a:r>
            <a:r>
              <a:rPr lang="ko-KR" altLang="en-US" sz="3200" dirty="0" smtClean="0"/>
              <a:t> 사례에서 </a:t>
            </a:r>
            <a:r>
              <a:rPr lang="ko-KR" altLang="en-US" sz="3200" dirty="0" err="1" smtClean="0"/>
              <a:t>또다른</a:t>
            </a:r>
            <a:r>
              <a:rPr lang="ko-KR" altLang="en-US" sz="3200" dirty="0" smtClean="0"/>
              <a:t> 옵션</a:t>
            </a:r>
            <a:r>
              <a:rPr lang="en-US" altLang="ko-KR" sz="3200" dirty="0" smtClean="0"/>
              <a:t>(option)</a:t>
            </a:r>
            <a:r>
              <a:rPr lang="ko-KR" altLang="en-US" sz="3200" dirty="0" smtClean="0"/>
              <a:t>이 있다면</a:t>
            </a:r>
            <a:r>
              <a:rPr lang="en-US" altLang="ko-KR" sz="3200" dirty="0" smtClean="0"/>
              <a:t>?</a:t>
            </a: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47869" y="914400"/>
            <a:ext cx="11499574" cy="5645426"/>
          </a:xfrm>
          <a:ln>
            <a:solidFill>
              <a:schemeClr val="tx1"/>
            </a:solidFill>
          </a:ln>
        </p:spPr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81631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1915" y="206100"/>
            <a:ext cx="11695042" cy="738118"/>
          </a:xfrm>
        </p:spPr>
        <p:txBody>
          <a:bodyPr>
            <a:noAutofit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ko-KR" altLang="en-US" sz="3200" dirty="0" err="1" smtClean="0"/>
              <a:t>두번째</a:t>
            </a:r>
            <a:r>
              <a:rPr lang="ko-KR" altLang="en-US" sz="3200" dirty="0" smtClean="0"/>
              <a:t> 사례</a:t>
            </a:r>
            <a:r>
              <a:rPr lang="en-US" altLang="ko-KR" sz="3200" dirty="0" smtClean="0"/>
              <a:t>(</a:t>
            </a:r>
            <a:r>
              <a:rPr lang="ko-KR" altLang="en-US" sz="3200" dirty="0" smtClean="0"/>
              <a:t>장애인 사례</a:t>
            </a:r>
            <a:r>
              <a:rPr lang="en-US" altLang="ko-KR" sz="3200" dirty="0" smtClean="0"/>
              <a:t>)</a:t>
            </a:r>
            <a:r>
              <a:rPr lang="ko-KR" altLang="en-US" sz="3200" dirty="0" smtClean="0"/>
              <a:t>에서 사례관리자가 </a:t>
            </a:r>
            <a:r>
              <a:rPr lang="ko-KR" altLang="en-US" sz="3200" dirty="0" smtClean="0"/>
              <a:t>잘한 점</a:t>
            </a: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31915" y="944218"/>
            <a:ext cx="11695042" cy="5695121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altLang="ko-KR" dirty="0" smtClean="0"/>
              <a:t>_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altLang="ko-KR" dirty="0" smtClean="0"/>
              <a:t>_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altLang="ko-KR" dirty="0" smtClean="0"/>
              <a:t>_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altLang="ko-KR" dirty="0" smtClean="0"/>
              <a:t>_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altLang="ko-KR" dirty="0" smtClean="0"/>
              <a:t>_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endParaRPr lang="en-US" altLang="ko-KR" dirty="0" smtClean="0"/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5344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0574" y="285613"/>
            <a:ext cx="10515600" cy="628787"/>
          </a:xfr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ko-KR" altLang="en-US" sz="3200" dirty="0" err="1" smtClean="0"/>
              <a:t>두번째</a:t>
            </a:r>
            <a:r>
              <a:rPr lang="ko-KR" altLang="en-US" sz="3200" dirty="0" smtClean="0"/>
              <a:t> 사례에서 </a:t>
            </a:r>
            <a:r>
              <a:rPr lang="ko-KR" altLang="en-US" sz="3200" dirty="0" err="1" smtClean="0"/>
              <a:t>또다른</a:t>
            </a:r>
            <a:r>
              <a:rPr lang="ko-KR" altLang="en-US" sz="3200" dirty="0" smtClean="0"/>
              <a:t> 옵션</a:t>
            </a:r>
            <a:r>
              <a:rPr lang="en-US" altLang="ko-KR" sz="3200" dirty="0" smtClean="0"/>
              <a:t>(option)</a:t>
            </a:r>
            <a:r>
              <a:rPr lang="ko-KR" altLang="en-US" sz="3200" dirty="0" smtClean="0"/>
              <a:t>이 있다면</a:t>
            </a:r>
            <a:r>
              <a:rPr lang="en-US" altLang="ko-KR" sz="3200" dirty="0" smtClean="0"/>
              <a:t>?</a:t>
            </a: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47869" y="914400"/>
            <a:ext cx="11499574" cy="5645426"/>
          </a:xfrm>
          <a:ln>
            <a:solidFill>
              <a:schemeClr val="tx1"/>
            </a:solidFill>
          </a:ln>
        </p:spPr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14282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7305" y="252662"/>
            <a:ext cx="7567863" cy="6280485"/>
          </a:xfrm>
          <a:prstGeom prst="rect">
            <a:avLst/>
          </a:prstGeom>
          <a:ln>
            <a:noFill/>
          </a:ln>
        </p:spPr>
      </p:pic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09302" y="505325"/>
            <a:ext cx="7009646" cy="79208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ko-KR" altLang="en-US" sz="4400" dirty="0" smtClean="0">
                <a:latin typeface="HY궁서B" pitchFamily="18" charset="-127"/>
                <a:ea typeface="HY궁서B" pitchFamily="18" charset="-127"/>
              </a:rPr>
              <a:t> 경청해주셔서 </a:t>
            </a:r>
            <a:r>
              <a:rPr lang="ko-KR" altLang="en-US" sz="4400" dirty="0" smtClean="0">
                <a:latin typeface="HY궁서B" pitchFamily="18" charset="-127"/>
                <a:ea typeface="HY궁서B" pitchFamily="18" charset="-127"/>
              </a:rPr>
              <a:t>감사합니다</a:t>
            </a:r>
            <a:r>
              <a:rPr lang="en-US" altLang="ko-KR" sz="4400" dirty="0" smtClean="0">
                <a:latin typeface="HY궁서B" pitchFamily="18" charset="-127"/>
                <a:ea typeface="HY궁서B" pitchFamily="18" charset="-127"/>
              </a:rPr>
              <a:t>! </a:t>
            </a:r>
            <a:endParaRPr lang="ko-KR" altLang="en-US" sz="4400" dirty="0">
              <a:latin typeface="HY궁서B" pitchFamily="18" charset="-127"/>
              <a:ea typeface="HY궁서B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31435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102894" y="365125"/>
            <a:ext cx="9986211" cy="1325563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2800" b="1" dirty="0" smtClean="0"/>
              <a:t>공공보건 영역에 근무하는 </a:t>
            </a:r>
            <a:r>
              <a:rPr lang="en-US" altLang="ko-KR" sz="2800" b="1" dirty="0" smtClean="0"/>
              <a:t/>
            </a:r>
            <a:br>
              <a:rPr lang="en-US" altLang="ko-KR" sz="2800" b="1" dirty="0" smtClean="0"/>
            </a:br>
            <a:r>
              <a:rPr lang="ko-KR" altLang="en-US" sz="2800" b="1" dirty="0" smtClean="0"/>
              <a:t>사례관리를 담당하는 실무자의 역할  </a:t>
            </a:r>
            <a:endParaRPr lang="ko-KR" altLang="en-US" sz="2800" b="1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2895" y="2009274"/>
            <a:ext cx="9986210" cy="4554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1178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199" y="365126"/>
            <a:ext cx="10515600" cy="922254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ko-KR" altLang="en-US" sz="4000" b="1" dirty="0" smtClean="0"/>
              <a:t>사례관리자의 업무 대상 </a:t>
            </a:r>
            <a:endParaRPr lang="ko-KR" altLang="en-US" sz="4000" b="1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0748219"/>
              </p:ext>
            </p:extLst>
          </p:nvPr>
        </p:nvGraphicFramePr>
        <p:xfrm>
          <a:off x="838199" y="1450891"/>
          <a:ext cx="3360822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60822"/>
              </a:tblGrid>
              <a:tr h="370840"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2400" dirty="0" smtClean="0"/>
                        <a:t>의료적 상황에 </a:t>
                      </a:r>
                      <a:endParaRPr lang="en-US" altLang="ko-KR" sz="2400" dirty="0" smtClean="0"/>
                    </a:p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2400" dirty="0" smtClean="0"/>
                        <a:t>따른 취약한 계층  </a:t>
                      </a:r>
                      <a:endParaRPr lang="ko-KR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 latinLnBrk="1">
                        <a:lnSpc>
                          <a:spcPct val="15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lang="ko-KR" altLang="en-US" sz="2400" dirty="0" smtClean="0"/>
                        <a:t>중증암환자</a:t>
                      </a:r>
                      <a:endParaRPr lang="en-US" altLang="ko-KR" sz="2400" dirty="0" smtClean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lang="ko-KR" altLang="en-US" sz="2400" dirty="0" smtClean="0"/>
                        <a:t>희귀난치성질환자</a:t>
                      </a:r>
                      <a:endParaRPr lang="en-US" altLang="ko-KR" sz="2400" dirty="0" smtClean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lang="ko-KR" altLang="en-US" sz="2400" dirty="0" err="1" smtClean="0"/>
                        <a:t>심뇌혈관계질환자</a:t>
                      </a:r>
                      <a:endParaRPr lang="en-US" altLang="ko-KR" sz="2400" dirty="0" smtClean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lang="ko-KR" altLang="en-US" sz="2400" dirty="0" smtClean="0"/>
                        <a:t>미숙아</a:t>
                      </a:r>
                      <a:endParaRPr lang="en-US" altLang="ko-KR" sz="2400" dirty="0" smtClean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lang="ko-KR" altLang="en-US" sz="2400" dirty="0" err="1" smtClean="0"/>
                        <a:t>만성질환자</a:t>
                      </a:r>
                      <a:endParaRPr lang="en-US" altLang="ko-KR" sz="2400" dirty="0" smtClean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lang="ko-KR" altLang="en-US" sz="2400" dirty="0" smtClean="0"/>
                        <a:t>응급환자 등</a:t>
                      </a:r>
                      <a:endParaRPr lang="en-US" altLang="ko-KR" sz="2400" dirty="0" smtClean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Wingdings" panose="05000000000000000000" pitchFamily="2" charset="2"/>
                        <a:buChar char="l"/>
                      </a:pPr>
                      <a:endParaRPr lang="ko-KR" altLang="en-US" sz="2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5766828"/>
              </p:ext>
            </p:extLst>
          </p:nvPr>
        </p:nvGraphicFramePr>
        <p:xfrm>
          <a:off x="4367462" y="1450891"/>
          <a:ext cx="3561349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1349"/>
              </a:tblGrid>
              <a:tr h="370840"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2400" dirty="0" smtClean="0"/>
                        <a:t>사회적 상황에 </a:t>
                      </a:r>
                      <a:endParaRPr lang="en-US" altLang="ko-KR" sz="2400" dirty="0" smtClean="0"/>
                    </a:p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2400" dirty="0" smtClean="0"/>
                        <a:t>따른 취약한 계층  </a:t>
                      </a:r>
                      <a:endParaRPr lang="ko-KR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 latinLnBrk="1">
                        <a:lnSpc>
                          <a:spcPct val="15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lang="ko-KR" altLang="en-US" sz="2400" dirty="0" smtClean="0"/>
                        <a:t>독거노인</a:t>
                      </a:r>
                      <a:endParaRPr lang="en-US" altLang="ko-KR" sz="2400" dirty="0" smtClean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lang="ko-KR" altLang="en-US" sz="2400" dirty="0" smtClean="0"/>
                        <a:t>노숙자</a:t>
                      </a:r>
                      <a:endParaRPr lang="en-US" altLang="ko-KR" sz="2400" dirty="0" smtClean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lang="ko-KR" altLang="en-US" sz="2400" dirty="0" smtClean="0"/>
                        <a:t>학대 및 폭력피해자</a:t>
                      </a:r>
                      <a:endParaRPr lang="en-US" altLang="ko-KR" sz="2400" dirty="0" smtClean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lang="ko-KR" altLang="en-US" sz="2400" dirty="0" smtClean="0"/>
                        <a:t>외국인근로자</a:t>
                      </a:r>
                      <a:endParaRPr lang="en-US" altLang="ko-KR" sz="2400" dirty="0" smtClean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lang="ko-KR" altLang="en-US" sz="2400" dirty="0" smtClean="0"/>
                        <a:t>다문화가정</a:t>
                      </a:r>
                      <a:endParaRPr lang="en-US" altLang="ko-KR" sz="2400" dirty="0" smtClean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lang="ko-KR" altLang="en-US" sz="2400" dirty="0" smtClean="0"/>
                        <a:t>미혼모</a:t>
                      </a:r>
                      <a:endParaRPr lang="en-US" altLang="ko-KR" sz="2400" dirty="0" smtClean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lang="ko-KR" altLang="en-US" sz="2400" dirty="0" smtClean="0"/>
                        <a:t>자살시도자 등</a:t>
                      </a:r>
                      <a:endParaRPr lang="ko-KR" altLang="en-US" sz="2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0167276"/>
              </p:ext>
            </p:extLst>
          </p:nvPr>
        </p:nvGraphicFramePr>
        <p:xfrm>
          <a:off x="8117304" y="1450891"/>
          <a:ext cx="3236495" cy="50573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6495"/>
              </a:tblGrid>
              <a:tr h="1196056"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2400" dirty="0" smtClean="0"/>
                        <a:t>경제적 상황에 </a:t>
                      </a:r>
                      <a:endParaRPr lang="en-US" altLang="ko-KR" sz="2400" dirty="0" smtClean="0"/>
                    </a:p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2400" dirty="0" smtClean="0"/>
                        <a:t>따른 취약한 계층  </a:t>
                      </a:r>
                      <a:endParaRPr lang="ko-KR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 latinLnBrk="1">
                        <a:lnSpc>
                          <a:spcPct val="15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lang="ko-KR" altLang="en-US" sz="2400" dirty="0" smtClean="0"/>
                        <a:t>의료급여</a:t>
                      </a:r>
                      <a:endParaRPr lang="en-US" altLang="ko-KR" sz="2400" dirty="0" smtClean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lang="ko-KR" altLang="en-US" sz="2400" dirty="0" err="1" smtClean="0"/>
                        <a:t>차상위계층</a:t>
                      </a:r>
                      <a:endParaRPr lang="en-US" altLang="ko-KR" sz="2400" dirty="0" smtClean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lang="ko-KR" altLang="en-US" sz="2400" dirty="0" smtClean="0"/>
                        <a:t>사각지대환자 등</a:t>
                      </a:r>
                      <a:endParaRPr lang="en-US" altLang="ko-KR" sz="2400" dirty="0" smtClean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Wingdings" panose="05000000000000000000" pitchFamily="2" charset="2"/>
                        <a:buChar char="l"/>
                      </a:pPr>
                      <a:endParaRPr lang="en-US" altLang="ko-KR" sz="2400" dirty="0" smtClean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Wingdings" panose="05000000000000000000" pitchFamily="2" charset="2"/>
                        <a:buChar char="l"/>
                      </a:pPr>
                      <a:endParaRPr lang="en-US" altLang="ko-KR" sz="2400" dirty="0" smtClean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Wingdings" panose="05000000000000000000" pitchFamily="2" charset="2"/>
                        <a:buChar char="l"/>
                      </a:pPr>
                      <a:endParaRPr lang="en-US" altLang="ko-KR" sz="2400" dirty="0" smtClean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Wingdings" panose="05000000000000000000" pitchFamily="2" charset="2"/>
                        <a:buChar char="l"/>
                      </a:pPr>
                      <a:endParaRPr lang="ko-KR" alt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7875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72146402"/>
              </p:ext>
            </p:extLst>
          </p:nvPr>
        </p:nvGraphicFramePr>
        <p:xfrm>
          <a:off x="561473" y="1439390"/>
          <a:ext cx="3252537" cy="51279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2537"/>
              </a:tblGrid>
              <a:tr h="1196056"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2400" dirty="0" smtClean="0"/>
                        <a:t>경제적 상황에 </a:t>
                      </a:r>
                      <a:endParaRPr lang="en-US" altLang="ko-KR" sz="2400" dirty="0" smtClean="0"/>
                    </a:p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2400" dirty="0" smtClean="0"/>
                        <a:t>따른 취약한 계층  </a:t>
                      </a:r>
                      <a:endParaRPr lang="ko-KR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 latinLnBrk="1">
                        <a:lnSpc>
                          <a:spcPct val="15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lang="ko-KR" altLang="en-US" sz="2400" dirty="0" smtClean="0"/>
                        <a:t>의료급여</a:t>
                      </a:r>
                      <a:endParaRPr lang="en-US" altLang="ko-KR" sz="2400" dirty="0" smtClean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lang="ko-KR" altLang="en-US" sz="2400" dirty="0" err="1" smtClean="0"/>
                        <a:t>차상위계층</a:t>
                      </a:r>
                      <a:endParaRPr lang="en-US" altLang="ko-KR" sz="2400" dirty="0" smtClean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lang="ko-KR" altLang="en-US" sz="2400" dirty="0" smtClean="0"/>
                        <a:t>사각지대환자</a:t>
                      </a:r>
                      <a:endParaRPr lang="en-US" altLang="ko-KR" sz="2400" dirty="0" smtClean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Wingdings" panose="05000000000000000000" pitchFamily="2" charset="2"/>
                        <a:buChar char="l"/>
                      </a:pPr>
                      <a:endParaRPr lang="en-US" altLang="ko-KR" sz="2400" dirty="0" smtClean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Wingdings" panose="05000000000000000000" pitchFamily="2" charset="2"/>
                        <a:buChar char="l"/>
                      </a:pPr>
                      <a:endParaRPr lang="en-US" altLang="ko-KR" sz="2400" dirty="0" smtClean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Wingdings" panose="05000000000000000000" pitchFamily="2" charset="2"/>
                        <a:buChar char="l"/>
                      </a:pPr>
                      <a:endParaRPr lang="en-US" altLang="ko-KR" sz="2400" dirty="0" smtClean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Wingdings" panose="05000000000000000000" pitchFamily="2" charset="2"/>
                        <a:buChar char="l"/>
                      </a:pPr>
                      <a:endParaRPr lang="ko-KR" alt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제목 1"/>
          <p:cNvSpPr>
            <a:spLocks noGrp="1"/>
          </p:cNvSpPr>
          <p:nvPr>
            <p:ph type="title"/>
          </p:nvPr>
        </p:nvSpPr>
        <p:spPr>
          <a:xfrm>
            <a:off x="549441" y="392714"/>
            <a:ext cx="11289617" cy="705685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ko-KR" altLang="en-US" sz="3600" dirty="0" smtClean="0"/>
              <a:t>사례관리자의 업무영역</a:t>
            </a:r>
            <a:r>
              <a:rPr lang="en-US" altLang="ko-KR" sz="3600" dirty="0" smtClean="0"/>
              <a:t>(1) </a:t>
            </a:r>
            <a:r>
              <a:rPr lang="en-US" altLang="ko-KR" sz="3600" dirty="0" smtClean="0">
                <a:sym typeface="Wingdings" panose="05000000000000000000" pitchFamily="2" charset="2"/>
              </a:rPr>
              <a:t> </a:t>
            </a:r>
            <a:r>
              <a:rPr lang="ko-KR" altLang="en-US" sz="36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경제적 취약 계층 지원</a:t>
            </a:r>
            <a:endParaRPr lang="ko-KR" altLang="en-US" sz="3600" b="1" dirty="0">
              <a:solidFill>
                <a:srgbClr val="FF0000"/>
              </a:solidFill>
            </a:endParaRPr>
          </a:p>
        </p:txBody>
      </p:sp>
      <p:sp>
        <p:nvSpPr>
          <p:cNvPr id="7" name="모서리가 둥근 사각형 설명선 6"/>
          <p:cNvSpPr/>
          <p:nvPr/>
        </p:nvSpPr>
        <p:spPr>
          <a:xfrm rot="5400000">
            <a:off x="5605447" y="333754"/>
            <a:ext cx="5127976" cy="7339248"/>
          </a:xfrm>
          <a:prstGeom prst="wedgeRoundRectCallout">
            <a:avLst>
              <a:gd name="adj1" fmla="val 1189"/>
              <a:gd name="adj2" fmla="val 72579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4695321" y="1881818"/>
            <a:ext cx="6948228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ko-KR" altLang="en-US" sz="2000" b="1" dirty="0" smtClean="0"/>
              <a:t>공적인 지원을 받지는 못하나</a:t>
            </a:r>
            <a:r>
              <a:rPr lang="en-US" altLang="ko-KR" sz="2000" b="1" dirty="0" smtClean="0"/>
              <a:t>, </a:t>
            </a:r>
            <a:r>
              <a:rPr lang="ko-KR" altLang="en-US" sz="2000" b="1" dirty="0" smtClean="0"/>
              <a:t>갑작스러운 실직이나 가족관계의 단절 등으로 실질적인 경제적 어려움에 처한 사람</a:t>
            </a:r>
            <a:endParaRPr lang="en-US" altLang="ko-KR" sz="2000" b="1" dirty="0" smtClean="0"/>
          </a:p>
          <a:p>
            <a:pPr marL="285750" indent="-285750">
              <a:lnSpc>
                <a:spcPct val="150000"/>
              </a:lnSpc>
              <a:buFontTx/>
              <a:buChar char="-"/>
            </a:pPr>
            <a:endParaRPr lang="en-US" altLang="ko-KR" sz="2000" b="1" dirty="0"/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ko-KR" altLang="en-US" sz="2000" b="1" dirty="0" smtClean="0"/>
              <a:t>사례관리자의 역할</a:t>
            </a:r>
            <a:endParaRPr lang="en-US" altLang="ko-KR" sz="2000" b="1" dirty="0" smtClean="0"/>
          </a:p>
          <a:p>
            <a:pPr>
              <a:lnSpc>
                <a:spcPct val="150000"/>
              </a:lnSpc>
            </a:pPr>
            <a:r>
              <a:rPr lang="en-US" altLang="ko-KR" sz="2000" b="1" dirty="0" smtClean="0"/>
              <a:t>(1) </a:t>
            </a:r>
            <a:r>
              <a:rPr lang="ko-KR" altLang="en-US" sz="2000" b="1" dirty="0" smtClean="0"/>
              <a:t>각종 공공영역의 지원사업에 연계하여 경제적 지원을 받도록 함</a:t>
            </a:r>
            <a:r>
              <a:rPr lang="en-US" altLang="ko-KR" sz="2000" b="1" dirty="0" smtClean="0"/>
              <a:t>(</a:t>
            </a:r>
            <a:r>
              <a:rPr lang="ko-KR" altLang="en-US" sz="2000" b="1" dirty="0" smtClean="0"/>
              <a:t>긴급의료비지원사업</a:t>
            </a:r>
            <a:r>
              <a:rPr lang="en-US" altLang="ko-KR" sz="2000" b="1" dirty="0" smtClean="0"/>
              <a:t>, </a:t>
            </a:r>
            <a:r>
              <a:rPr lang="ko-KR" altLang="en-US" sz="2000" b="1" dirty="0" smtClean="0"/>
              <a:t>암환자지원사업</a:t>
            </a:r>
            <a:r>
              <a:rPr lang="en-US" altLang="ko-KR" sz="2000" b="1" dirty="0" smtClean="0"/>
              <a:t>, </a:t>
            </a:r>
            <a:r>
              <a:rPr lang="ko-KR" altLang="en-US" sz="2000" b="1" dirty="0" err="1" smtClean="0"/>
              <a:t>희귀난치성질환지원사업</a:t>
            </a:r>
            <a:r>
              <a:rPr lang="en-US" altLang="ko-KR" sz="2000" b="1" dirty="0" smtClean="0"/>
              <a:t>, </a:t>
            </a:r>
            <a:r>
              <a:rPr lang="ko-KR" altLang="en-US" sz="2000" b="1" dirty="0" err="1" smtClean="0"/>
              <a:t>재난적의료비지원사업</a:t>
            </a:r>
            <a:r>
              <a:rPr lang="ko-KR" altLang="en-US" sz="2000" b="1" dirty="0" smtClean="0"/>
              <a:t> 등</a:t>
            </a:r>
            <a:r>
              <a:rPr lang="en-US" altLang="ko-KR" sz="2000" b="1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2000" b="1" dirty="0" smtClean="0"/>
              <a:t>(2) </a:t>
            </a:r>
            <a:r>
              <a:rPr lang="ko-KR" altLang="en-US" sz="2000" b="1" dirty="0" smtClean="0"/>
              <a:t>민간차원의 의료비지원사업</a:t>
            </a:r>
            <a:r>
              <a:rPr lang="en-US" altLang="ko-KR" sz="2000" b="1" dirty="0" smtClean="0"/>
              <a:t>, </a:t>
            </a:r>
            <a:r>
              <a:rPr lang="ko-KR" altLang="en-US" sz="2000" b="1" dirty="0" smtClean="0"/>
              <a:t>개별 병원의 </a:t>
            </a:r>
            <a:r>
              <a:rPr lang="ko-KR" altLang="en-US" sz="2000" b="1" dirty="0" err="1" smtClean="0"/>
              <a:t>의료사회복지사들의</a:t>
            </a:r>
            <a:r>
              <a:rPr lang="ko-KR" altLang="en-US" sz="2000" b="1" dirty="0" smtClean="0"/>
              <a:t> 주도하에 자체적으로 조성된 원내 후원금 지원 등 </a:t>
            </a:r>
            <a:r>
              <a:rPr lang="en-US" altLang="ko-KR" sz="2000" b="1" dirty="0" smtClean="0"/>
              <a:t>   </a:t>
            </a:r>
          </a:p>
          <a:p>
            <a:pPr marL="285750" indent="-285750">
              <a:buFontTx/>
              <a:buChar char="-"/>
            </a:pPr>
            <a:endParaRPr lang="ko-KR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902277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1"/>
          <p:cNvSpPr>
            <a:spLocks noGrp="1"/>
          </p:cNvSpPr>
          <p:nvPr>
            <p:ph type="title"/>
          </p:nvPr>
        </p:nvSpPr>
        <p:spPr>
          <a:xfrm>
            <a:off x="549441" y="392714"/>
            <a:ext cx="11289617" cy="705685"/>
          </a:xfr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ko-KR" altLang="en-US" sz="3600" dirty="0" smtClean="0"/>
              <a:t>사례관리자의 업무영역</a:t>
            </a:r>
            <a:r>
              <a:rPr lang="en-US" altLang="ko-KR" sz="3600" dirty="0" smtClean="0"/>
              <a:t>(2) </a:t>
            </a:r>
            <a:r>
              <a:rPr lang="en-US" altLang="ko-KR" sz="3600" dirty="0" smtClean="0">
                <a:sym typeface="Wingdings" panose="05000000000000000000" pitchFamily="2" charset="2"/>
              </a:rPr>
              <a:t> </a:t>
            </a:r>
            <a:r>
              <a:rPr lang="ko-KR" altLang="en-US" sz="36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의료적 취약 계층 지원</a:t>
            </a:r>
            <a:endParaRPr lang="ko-KR" altLang="en-US" sz="3600" b="1" dirty="0">
              <a:solidFill>
                <a:srgbClr val="FF0000"/>
              </a:solidFill>
            </a:endParaRPr>
          </a:p>
        </p:txBody>
      </p:sp>
      <p:graphicFrame>
        <p:nvGraphicFramePr>
          <p:cNvPr id="9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0536858"/>
              </p:ext>
            </p:extLst>
          </p:nvPr>
        </p:nvGraphicFramePr>
        <p:xfrm>
          <a:off x="549441" y="1258386"/>
          <a:ext cx="3360822" cy="47264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60822"/>
              </a:tblGrid>
              <a:tr h="370840"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2400" dirty="0" smtClean="0"/>
                        <a:t>의료적 상황에 </a:t>
                      </a:r>
                      <a:endParaRPr lang="en-US" altLang="ko-KR" sz="2400" dirty="0" smtClean="0"/>
                    </a:p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2400" dirty="0" smtClean="0"/>
                        <a:t>따른 취약한 계층  </a:t>
                      </a:r>
                      <a:endParaRPr lang="ko-KR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 latinLnBrk="1">
                        <a:lnSpc>
                          <a:spcPct val="10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lang="ko-KR" altLang="en-US" sz="2000" b="1" dirty="0" smtClean="0"/>
                        <a:t>중증암환자</a:t>
                      </a:r>
                      <a:endParaRPr lang="en-US" altLang="ko-KR" sz="2000" b="1" dirty="0" smtClean="0"/>
                    </a:p>
                    <a:p>
                      <a:pPr marL="285750" indent="-285750" latinLnBrk="1">
                        <a:lnSpc>
                          <a:spcPct val="10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lang="ko-KR" altLang="en-US" sz="2000" b="1" dirty="0" smtClean="0"/>
                        <a:t>희귀난치성질환자</a:t>
                      </a:r>
                      <a:endParaRPr lang="en-US" altLang="ko-KR" sz="2000" b="1" dirty="0" smtClean="0"/>
                    </a:p>
                    <a:p>
                      <a:pPr marL="285750" indent="-285750" latinLnBrk="1">
                        <a:lnSpc>
                          <a:spcPct val="10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lang="ko-KR" altLang="en-US" sz="2000" b="1" dirty="0" err="1" smtClean="0"/>
                        <a:t>심뇌혈관계질환자</a:t>
                      </a:r>
                      <a:endParaRPr lang="en-US" altLang="ko-KR" sz="2000" b="1" dirty="0" smtClean="0"/>
                    </a:p>
                    <a:p>
                      <a:pPr marL="285750" indent="-285750" latinLnBrk="1">
                        <a:lnSpc>
                          <a:spcPct val="10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lang="ko-KR" altLang="en-US" sz="2000" b="1" dirty="0" smtClean="0"/>
                        <a:t>미숙아</a:t>
                      </a:r>
                      <a:endParaRPr lang="en-US" altLang="ko-KR" sz="2000" b="1" dirty="0" smtClean="0"/>
                    </a:p>
                    <a:p>
                      <a:pPr marL="285750" indent="-285750" latinLnBrk="1">
                        <a:lnSpc>
                          <a:spcPct val="10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lang="ko-KR" altLang="en-US" sz="2000" b="1" dirty="0" err="1" smtClean="0"/>
                        <a:t>만성질환자</a:t>
                      </a:r>
                      <a:r>
                        <a:rPr lang="en-US" altLang="ko-KR" sz="2000" b="1" dirty="0" smtClean="0"/>
                        <a:t>(</a:t>
                      </a:r>
                      <a:r>
                        <a:rPr lang="ko-KR" altLang="en-US" sz="2000" b="1" dirty="0" smtClean="0"/>
                        <a:t>당뇨병</a:t>
                      </a:r>
                      <a:r>
                        <a:rPr lang="en-US" altLang="ko-KR" sz="2000" b="1" dirty="0" smtClean="0"/>
                        <a:t>, </a:t>
                      </a:r>
                      <a:r>
                        <a:rPr lang="ko-KR" altLang="en-US" sz="2000" b="1" dirty="0" smtClean="0"/>
                        <a:t>암</a:t>
                      </a:r>
                      <a:r>
                        <a:rPr lang="en-US" altLang="ko-KR" sz="2000" b="1" dirty="0" smtClean="0"/>
                        <a:t>, </a:t>
                      </a:r>
                      <a:r>
                        <a:rPr lang="ko-KR" altLang="en-US" sz="2000" b="1" dirty="0" smtClean="0"/>
                        <a:t>만성신부전 등</a:t>
                      </a:r>
                      <a:r>
                        <a:rPr lang="en-US" altLang="ko-KR" sz="2000" b="1" dirty="0" smtClean="0"/>
                        <a:t>) </a:t>
                      </a:r>
                    </a:p>
                    <a:p>
                      <a:pPr marL="285750" indent="-285750" latinLnBrk="1">
                        <a:lnSpc>
                          <a:spcPct val="10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lang="ko-KR" altLang="en-US" sz="2000" b="1" dirty="0" smtClean="0"/>
                        <a:t>응급환자</a:t>
                      </a:r>
                      <a:endParaRPr lang="en-US" altLang="ko-KR" sz="2000" b="1" dirty="0" smtClean="0"/>
                    </a:p>
                    <a:p>
                      <a:pPr marL="285750" indent="-285750" latinLnBrk="1">
                        <a:lnSpc>
                          <a:spcPct val="10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lang="ko-KR" altLang="en-US" sz="2000" b="1" dirty="0" err="1" smtClean="0"/>
                        <a:t>정신질환자</a:t>
                      </a:r>
                      <a:endParaRPr lang="en-US" altLang="ko-KR" sz="2000" b="1" dirty="0" smtClean="0"/>
                    </a:p>
                    <a:p>
                      <a:pPr marL="285750" indent="-285750" latinLnBrk="1">
                        <a:lnSpc>
                          <a:spcPct val="10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lang="ko-KR" altLang="en-US" sz="2000" b="1" dirty="0" smtClean="0"/>
                        <a:t>호스피스 대상자</a:t>
                      </a:r>
                      <a:endParaRPr lang="en-US" altLang="ko-KR" sz="2000" b="1" dirty="0" smtClean="0"/>
                    </a:p>
                    <a:p>
                      <a:pPr marL="285750" indent="-285750" latinLnBrk="1">
                        <a:lnSpc>
                          <a:spcPct val="10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lang="ko-KR" altLang="en-US" sz="2000" b="1" dirty="0" smtClean="0"/>
                        <a:t>재활치료 대상자 등</a:t>
                      </a:r>
                      <a:endParaRPr lang="en-US" altLang="ko-KR" sz="2000" b="1" dirty="0" smtClean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Wingdings" panose="05000000000000000000" pitchFamily="2" charset="2"/>
                        <a:buChar char="l"/>
                      </a:pPr>
                      <a:endParaRPr lang="ko-KR" altLang="en-US" sz="2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모서리가 둥근 사각형 설명선 6"/>
          <p:cNvSpPr/>
          <p:nvPr/>
        </p:nvSpPr>
        <p:spPr>
          <a:xfrm rot="5400000">
            <a:off x="5666873" y="282749"/>
            <a:ext cx="5257801" cy="7339248"/>
          </a:xfrm>
          <a:prstGeom prst="wedgeRoundRectCallout">
            <a:avLst>
              <a:gd name="adj1" fmla="val -42075"/>
              <a:gd name="adj2" fmla="val 67497"/>
              <a:gd name="adj3" fmla="val 16667"/>
            </a:avLst>
          </a:prstGeom>
          <a:solidFill>
            <a:schemeClr val="bg2">
              <a:lumMod val="90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5017168" y="1457869"/>
            <a:ext cx="6948229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ko-KR" altLang="en-US" sz="2000" b="1" dirty="0" smtClean="0"/>
              <a:t>사례관리자의 역할</a:t>
            </a:r>
            <a:endParaRPr lang="en-US" altLang="ko-KR" sz="2000" b="1" dirty="0" smtClean="0"/>
          </a:p>
          <a:p>
            <a:pPr marL="342900" indent="-342900">
              <a:lnSpc>
                <a:spcPct val="150000"/>
              </a:lnSpc>
              <a:buAutoNum type="arabicParenBoth"/>
            </a:pPr>
            <a:r>
              <a:rPr lang="ko-KR" altLang="en-US" sz="2000" b="1" dirty="0" smtClean="0"/>
              <a:t>전인적인 치료</a:t>
            </a:r>
            <a:r>
              <a:rPr lang="en-US" altLang="ko-KR" sz="2000" b="1" dirty="0" smtClean="0"/>
              <a:t>(team care approach)</a:t>
            </a:r>
          </a:p>
          <a:p>
            <a:pPr>
              <a:lnSpc>
                <a:spcPct val="150000"/>
              </a:lnSpc>
            </a:pPr>
            <a:r>
              <a:rPr lang="en-US" altLang="ko-KR" sz="2000" b="1" dirty="0"/>
              <a:t> </a:t>
            </a:r>
            <a:r>
              <a:rPr lang="en-US" altLang="ko-KR" sz="2000" b="1" dirty="0" smtClean="0"/>
              <a:t>   - </a:t>
            </a:r>
            <a:r>
              <a:rPr lang="ko-KR" altLang="en-US" sz="2000" b="1" dirty="0" smtClean="0"/>
              <a:t>사회심리적인</a:t>
            </a:r>
            <a:r>
              <a:rPr lang="en-US" altLang="ko-KR" sz="2000" b="1" dirty="0" smtClean="0"/>
              <a:t> </a:t>
            </a:r>
            <a:r>
              <a:rPr lang="ko-KR" altLang="en-US" sz="2000" b="1" dirty="0" smtClean="0"/>
              <a:t>문제</a:t>
            </a:r>
            <a:endParaRPr lang="en-US" altLang="ko-KR" sz="2000" b="1" dirty="0" smtClean="0"/>
          </a:p>
          <a:p>
            <a:pPr>
              <a:lnSpc>
                <a:spcPct val="150000"/>
              </a:lnSpc>
            </a:pPr>
            <a:r>
              <a:rPr lang="en-US" altLang="ko-KR" sz="2000" b="1" dirty="0" smtClean="0"/>
              <a:t>    - </a:t>
            </a:r>
            <a:r>
              <a:rPr lang="ko-KR" altLang="en-US" sz="2000" b="1" dirty="0" smtClean="0"/>
              <a:t>사회복귀의 문제</a:t>
            </a:r>
            <a:endParaRPr lang="en-US" altLang="ko-KR" sz="2000" b="1" dirty="0" smtClean="0"/>
          </a:p>
          <a:p>
            <a:pPr>
              <a:lnSpc>
                <a:spcPct val="150000"/>
              </a:lnSpc>
            </a:pPr>
            <a:r>
              <a:rPr lang="en-US" altLang="ko-KR" sz="2000" b="1" dirty="0" smtClean="0"/>
              <a:t>(2) </a:t>
            </a:r>
            <a:r>
              <a:rPr lang="ko-KR" altLang="en-US" sz="2000" b="1" dirty="0" smtClean="0"/>
              <a:t>정부의 지원사업에 대한 연계활동</a:t>
            </a:r>
            <a:r>
              <a:rPr lang="en-US" altLang="ko-KR" sz="2000" b="1" dirty="0" smtClean="0"/>
              <a:t>(</a:t>
            </a:r>
            <a:r>
              <a:rPr lang="ko-KR" altLang="en-US" sz="2000" b="1" dirty="0" smtClean="0"/>
              <a:t>암환자지원사업</a:t>
            </a:r>
            <a:r>
              <a:rPr lang="en-US" altLang="ko-KR" sz="2000" b="1" dirty="0" smtClean="0"/>
              <a:t>, </a:t>
            </a:r>
            <a:r>
              <a:rPr lang="ko-KR" altLang="en-US" sz="2000" b="1" dirty="0" err="1" smtClean="0"/>
              <a:t>재난적의료비지원사업</a:t>
            </a:r>
            <a:r>
              <a:rPr lang="en-US" altLang="ko-KR" sz="2000" b="1" dirty="0" smtClean="0"/>
              <a:t>, </a:t>
            </a:r>
            <a:r>
              <a:rPr lang="ko-KR" altLang="en-US" sz="2000" b="1" dirty="0" err="1" smtClean="0"/>
              <a:t>희귀난치성질환지원사업</a:t>
            </a:r>
            <a:r>
              <a:rPr lang="en-US" altLang="ko-KR" sz="2000" b="1" dirty="0" smtClean="0"/>
              <a:t>, </a:t>
            </a:r>
            <a:r>
              <a:rPr lang="ko-KR" altLang="en-US" sz="2000" b="1" dirty="0" smtClean="0"/>
              <a:t>미숙아지원사업 등</a:t>
            </a:r>
            <a:r>
              <a:rPr lang="en-US" altLang="ko-KR" sz="2000" b="1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2000" b="1" dirty="0" smtClean="0"/>
              <a:t>(3) </a:t>
            </a:r>
            <a:r>
              <a:rPr lang="ko-KR" altLang="en-US" sz="2000" b="1" dirty="0" smtClean="0"/>
              <a:t>심리정서적 지지 및 가족상담</a:t>
            </a:r>
            <a:r>
              <a:rPr lang="en-US" altLang="ko-KR" sz="2000" b="1" dirty="0" smtClean="0"/>
              <a:t>, </a:t>
            </a:r>
            <a:r>
              <a:rPr lang="ko-KR" altLang="en-US" sz="2000" b="1" dirty="0" smtClean="0"/>
              <a:t>만성질환관리를 위한 정보 제공</a:t>
            </a:r>
            <a:r>
              <a:rPr lang="en-US" altLang="ko-KR" sz="2000" b="1" dirty="0" smtClean="0"/>
              <a:t> </a:t>
            </a:r>
            <a:r>
              <a:rPr lang="ko-KR" altLang="en-US" sz="2000" b="1" dirty="0" smtClean="0"/>
              <a:t>및 교육</a:t>
            </a:r>
            <a:r>
              <a:rPr lang="en-US" altLang="ko-KR" sz="2000" b="1" dirty="0" smtClean="0"/>
              <a:t>, </a:t>
            </a:r>
            <a:r>
              <a:rPr lang="ko-KR" altLang="en-US" sz="2000" b="1" dirty="0" smtClean="0"/>
              <a:t>지역 사회자원 연계</a:t>
            </a:r>
            <a:r>
              <a:rPr lang="en-US" altLang="ko-KR" sz="2000" b="1" dirty="0" smtClean="0"/>
              <a:t>, </a:t>
            </a:r>
            <a:r>
              <a:rPr lang="ko-KR" altLang="en-US" sz="2000" b="1" dirty="0" err="1" smtClean="0"/>
              <a:t>멘토링</a:t>
            </a:r>
            <a:r>
              <a:rPr lang="en-US" altLang="ko-KR" sz="2000" b="1" dirty="0" smtClean="0"/>
              <a:t>, </a:t>
            </a:r>
            <a:r>
              <a:rPr lang="ko-KR" altLang="en-US" sz="2000" b="1" dirty="0" smtClean="0"/>
              <a:t>자조집단 구성 등</a:t>
            </a:r>
            <a:endParaRPr lang="ko-KR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683558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1"/>
          <p:cNvSpPr>
            <a:spLocks noGrp="1"/>
          </p:cNvSpPr>
          <p:nvPr>
            <p:ph type="title"/>
          </p:nvPr>
        </p:nvSpPr>
        <p:spPr>
          <a:xfrm>
            <a:off x="549441" y="392714"/>
            <a:ext cx="11289617" cy="705685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ko-KR" altLang="en-US" sz="3600" dirty="0" smtClean="0"/>
              <a:t>사례관리자의 업무영역</a:t>
            </a:r>
            <a:r>
              <a:rPr lang="en-US" altLang="ko-KR" sz="3600" dirty="0" smtClean="0"/>
              <a:t>(3) </a:t>
            </a:r>
            <a:r>
              <a:rPr lang="en-US" altLang="ko-KR" sz="3600" dirty="0" smtClean="0">
                <a:sym typeface="Wingdings" panose="05000000000000000000" pitchFamily="2" charset="2"/>
              </a:rPr>
              <a:t> </a:t>
            </a:r>
            <a:r>
              <a:rPr lang="ko-KR" altLang="en-US" sz="3600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사회적 취약 계층 지원</a:t>
            </a:r>
            <a:endParaRPr lang="ko-KR" altLang="en-US" sz="3600" b="1" dirty="0">
              <a:solidFill>
                <a:srgbClr val="FF0000"/>
              </a:solidFill>
            </a:endParaRPr>
          </a:p>
        </p:txBody>
      </p:sp>
      <p:graphicFrame>
        <p:nvGraphicFramePr>
          <p:cNvPr id="10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5724941"/>
              </p:ext>
            </p:extLst>
          </p:nvPr>
        </p:nvGraphicFramePr>
        <p:xfrm>
          <a:off x="549441" y="1252039"/>
          <a:ext cx="3561349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1349"/>
              </a:tblGrid>
              <a:tr h="370840"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2400" dirty="0" smtClean="0"/>
                        <a:t>사회적 상황에 </a:t>
                      </a:r>
                      <a:endParaRPr lang="en-US" altLang="ko-KR" sz="2400" dirty="0" smtClean="0"/>
                    </a:p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2400" dirty="0" smtClean="0"/>
                        <a:t>따른 취약한 계층  </a:t>
                      </a:r>
                      <a:endParaRPr lang="ko-KR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 latinLnBrk="1">
                        <a:lnSpc>
                          <a:spcPct val="15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lang="ko-KR" altLang="en-US" sz="2400" dirty="0" smtClean="0"/>
                        <a:t>독거노인</a:t>
                      </a:r>
                      <a:endParaRPr lang="en-US" altLang="ko-KR" sz="2400" dirty="0" smtClean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lang="ko-KR" altLang="en-US" sz="2400" dirty="0" smtClean="0"/>
                        <a:t>노숙자</a:t>
                      </a:r>
                      <a:endParaRPr lang="en-US" altLang="ko-KR" sz="2400" dirty="0" smtClean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lang="ko-KR" altLang="en-US" sz="2400" dirty="0" smtClean="0"/>
                        <a:t>학대 및 폭력피해자</a:t>
                      </a:r>
                      <a:endParaRPr lang="en-US" altLang="ko-KR" sz="2400" dirty="0" smtClean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lang="ko-KR" altLang="en-US" sz="2400" dirty="0" smtClean="0"/>
                        <a:t>외국인근로자</a:t>
                      </a:r>
                      <a:endParaRPr lang="en-US" altLang="ko-KR" sz="2400" dirty="0" smtClean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lang="ko-KR" altLang="en-US" sz="2400" dirty="0" smtClean="0"/>
                        <a:t>다문화가정</a:t>
                      </a:r>
                      <a:endParaRPr lang="en-US" altLang="ko-KR" sz="2400" dirty="0" smtClean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lang="ko-KR" altLang="en-US" sz="2400" dirty="0" smtClean="0"/>
                        <a:t>미혼모</a:t>
                      </a:r>
                      <a:endParaRPr lang="en-US" altLang="ko-KR" sz="2400" dirty="0" smtClean="0"/>
                    </a:p>
                    <a:p>
                      <a:pPr marL="285750" indent="-285750" latinLnBrk="1">
                        <a:lnSpc>
                          <a:spcPct val="150000"/>
                        </a:lnSpc>
                        <a:buFont typeface="Wingdings" panose="05000000000000000000" pitchFamily="2" charset="2"/>
                        <a:buChar char="l"/>
                      </a:pPr>
                      <a:r>
                        <a:rPr lang="ko-KR" altLang="en-US" sz="2400" dirty="0" smtClean="0"/>
                        <a:t>자살시도자 등</a:t>
                      </a:r>
                      <a:endParaRPr lang="ko-KR" alt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모서리가 둥근 사각형 설명선 6"/>
          <p:cNvSpPr/>
          <p:nvPr/>
        </p:nvSpPr>
        <p:spPr>
          <a:xfrm rot="5400000">
            <a:off x="6531526" y="142735"/>
            <a:ext cx="3067300" cy="7339248"/>
          </a:xfrm>
          <a:prstGeom prst="wedgeRoundRectCallout">
            <a:avLst>
              <a:gd name="adj1" fmla="val -73455"/>
              <a:gd name="adj2" fmla="val 60940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4591061" y="2487730"/>
            <a:ext cx="69482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ko-KR" altLang="en-US" sz="2000" b="1" dirty="0" smtClean="0"/>
              <a:t>사례관리자의 역할</a:t>
            </a:r>
            <a:endParaRPr lang="en-US" altLang="ko-KR" sz="2000" b="1" dirty="0" smtClean="0"/>
          </a:p>
          <a:p>
            <a:pPr marL="342900" indent="-342900">
              <a:lnSpc>
                <a:spcPct val="150000"/>
              </a:lnSpc>
              <a:buAutoNum type="arabicParenBoth"/>
            </a:pPr>
            <a:r>
              <a:rPr lang="ko-KR" altLang="en-US" sz="2000" b="1" dirty="0" smtClean="0"/>
              <a:t> 사회적 상황에 의한 취약계층이 의료사각지대에 빠지지 않기 위해서 사회적 자원 연계 필요함</a:t>
            </a:r>
            <a:endParaRPr lang="en-US" altLang="ko-KR" sz="2000" b="1" dirty="0" smtClean="0"/>
          </a:p>
          <a:p>
            <a:pPr>
              <a:lnSpc>
                <a:spcPct val="150000"/>
              </a:lnSpc>
            </a:pPr>
            <a:r>
              <a:rPr lang="en-US" altLang="ko-KR" sz="2000" b="1" dirty="0" smtClean="0"/>
              <a:t>(2) </a:t>
            </a:r>
            <a:r>
              <a:rPr lang="ko-KR" altLang="en-US" sz="2000" b="1" dirty="0" smtClean="0"/>
              <a:t>적절한 의료서비스를 받기 위한 자원의 연계 및 정보 제공</a:t>
            </a:r>
            <a:endParaRPr lang="ko-KR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07420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ko-KR" altLang="en-US" sz="3200" b="1" dirty="0"/>
              <a:t>공공보건 영역에 근무하는 </a:t>
            </a:r>
            <a:r>
              <a:rPr lang="en-US" altLang="ko-KR" sz="3200" b="1" dirty="0"/>
              <a:t/>
            </a:r>
            <a:br>
              <a:rPr lang="en-US" altLang="ko-KR" sz="3200" b="1" dirty="0"/>
            </a:br>
            <a:r>
              <a:rPr lang="ko-KR" altLang="en-US" sz="3200" b="1" dirty="0" smtClean="0"/>
              <a:t>사례관리를 담당하는 실무자의 역할 </a:t>
            </a:r>
            <a:endParaRPr lang="ko-KR" altLang="en-US" sz="3200" dirty="0"/>
          </a:p>
        </p:txBody>
      </p:sp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5005" y="2146676"/>
            <a:ext cx="9901989" cy="4518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786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7510"/>
          </a:xfrm>
          <a:solidFill>
            <a:srgbClr val="FFFF00"/>
          </a:solidFill>
          <a:ln>
            <a:solidFill>
              <a:srgbClr val="FFC000"/>
            </a:solidFill>
          </a:ln>
        </p:spPr>
        <p:txBody>
          <a:bodyPr/>
          <a:lstStyle/>
          <a:p>
            <a:pPr algn="ctr"/>
            <a:r>
              <a:rPr lang="ko-KR" altLang="en-US" b="1" dirty="0" smtClean="0"/>
              <a:t>사례를 이용한 강의진행 방법</a:t>
            </a:r>
            <a:endParaRPr lang="ko-KR" altLang="en-US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0" y="1597025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dirty="0" smtClean="0"/>
              <a:t>교수가 제시한 </a:t>
            </a:r>
            <a:r>
              <a:rPr lang="ko-KR" altLang="en-US" dirty="0" smtClean="0"/>
              <a:t>두 가지 사례를 </a:t>
            </a:r>
            <a:r>
              <a:rPr lang="ko-KR" altLang="en-US" dirty="0" smtClean="0"/>
              <a:t>보시고</a:t>
            </a:r>
            <a:r>
              <a:rPr lang="en-US" altLang="ko-KR" dirty="0" smtClean="0"/>
              <a:t>(</a:t>
            </a:r>
            <a:r>
              <a:rPr lang="ko-KR" altLang="en-US" dirty="0" smtClean="0"/>
              <a:t>교수의 설명을 들으시면서</a:t>
            </a:r>
            <a:r>
              <a:rPr lang="en-US" altLang="ko-KR" dirty="0" smtClean="0"/>
              <a:t>)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dirty="0" smtClean="0"/>
              <a:t>그 사례가 다루어진 과정을 평가해 보시기 바랍니다</a:t>
            </a:r>
            <a:r>
              <a:rPr lang="en-US" altLang="ko-KR" dirty="0" smtClean="0"/>
              <a:t>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dirty="0" smtClean="0"/>
              <a:t>사정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개입목표 세우기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실제개입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점검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자원 </a:t>
            </a:r>
            <a:r>
              <a:rPr lang="ko-KR" altLang="en-US" dirty="0" smtClean="0"/>
              <a:t>파악 및 활용</a:t>
            </a:r>
            <a:r>
              <a:rPr lang="en-US" altLang="ko-KR" dirty="0" smtClean="0"/>
              <a:t>, </a:t>
            </a:r>
            <a:r>
              <a:rPr lang="ko-KR" altLang="en-US" dirty="0" smtClean="0"/>
              <a:t>종료 등을 각 단계별로 평가해보시기 바랍니다</a:t>
            </a:r>
            <a:r>
              <a:rPr lang="en-US" altLang="ko-KR" dirty="0" smtClean="0"/>
              <a:t>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altLang="ko-KR" dirty="0" smtClean="0"/>
              <a:t> </a:t>
            </a:r>
            <a:r>
              <a:rPr lang="ko-KR" altLang="en-US" dirty="0" smtClean="0"/>
              <a:t>이 사례가 다루어진 과정에서 사례관리자가 잘한 점을 </a:t>
            </a:r>
            <a:r>
              <a:rPr lang="en-US" altLang="ko-KR" dirty="0" smtClean="0"/>
              <a:t>5</a:t>
            </a:r>
            <a:r>
              <a:rPr lang="ko-KR" altLang="en-US" dirty="0" smtClean="0"/>
              <a:t>가지 이상 적어보시고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옵션</a:t>
            </a:r>
            <a:r>
              <a:rPr lang="en-US" altLang="ko-KR" dirty="0" smtClean="0"/>
              <a:t>(option, </a:t>
            </a:r>
            <a:r>
              <a:rPr lang="ko-KR" altLang="en-US" dirty="0" smtClean="0"/>
              <a:t>또 다른 더 적절한 방법</a:t>
            </a:r>
            <a:r>
              <a:rPr lang="en-US" altLang="ko-KR" dirty="0" smtClean="0"/>
              <a:t>)</a:t>
            </a:r>
            <a:r>
              <a:rPr lang="ko-KR" altLang="en-US" dirty="0" smtClean="0"/>
              <a:t>이 있다면</a:t>
            </a:r>
            <a:r>
              <a:rPr lang="en-US" altLang="ko-KR" dirty="0" smtClean="0"/>
              <a:t> </a:t>
            </a:r>
            <a:r>
              <a:rPr lang="ko-KR" altLang="en-US" dirty="0" smtClean="0"/>
              <a:t>어떤 것들이 있을 수 있는지를 적어보시기 바랍니다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19499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1915" y="206099"/>
            <a:ext cx="11695042" cy="1069247"/>
          </a:xfrm>
        </p:spPr>
        <p:txBody>
          <a:bodyPr>
            <a:noAutofit/>
          </a:bodyPr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ko-KR" altLang="en-US" sz="3200" dirty="0" err="1" smtClean="0"/>
              <a:t>첫번째</a:t>
            </a:r>
            <a:r>
              <a:rPr lang="ko-KR" altLang="en-US" sz="3200" dirty="0" smtClean="0"/>
              <a:t> 사례</a:t>
            </a:r>
            <a:r>
              <a:rPr lang="en-US" altLang="ko-KR" sz="3200" dirty="0" smtClean="0"/>
              <a:t>(</a:t>
            </a:r>
            <a:r>
              <a:rPr lang="ko-KR" altLang="en-US" sz="3200" dirty="0" smtClean="0"/>
              <a:t>알코올중독과 도박문제를 가진 사례</a:t>
            </a:r>
            <a:r>
              <a:rPr lang="en-US" altLang="ko-KR" sz="3200" dirty="0" smtClean="0"/>
              <a:t>)</a:t>
            </a:r>
            <a:r>
              <a:rPr lang="ko-KR" altLang="en-US" sz="3200" dirty="0" smtClean="0"/>
              <a:t>에서 사례관리자가 </a:t>
            </a:r>
            <a:r>
              <a:rPr lang="ko-KR" altLang="en-US" sz="3200" dirty="0" smtClean="0"/>
              <a:t>잘한 점</a:t>
            </a: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31915" y="1371600"/>
            <a:ext cx="11695042" cy="5267739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altLang="ko-KR" dirty="0" smtClean="0"/>
              <a:t>_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altLang="ko-KR" dirty="0" smtClean="0"/>
              <a:t>_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altLang="ko-KR" dirty="0" smtClean="0"/>
              <a:t>_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altLang="ko-KR" dirty="0" smtClean="0"/>
              <a:t>_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altLang="ko-KR" dirty="0" smtClean="0"/>
              <a:t>_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endParaRPr lang="en-US" altLang="ko-KR" dirty="0" smtClean="0"/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79899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411</Words>
  <Application>Microsoft Office PowerPoint</Application>
  <PresentationFormat>와이드스크린</PresentationFormat>
  <Paragraphs>96</Paragraphs>
  <Slides>13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19" baseType="lpstr">
      <vt:lpstr>HY견고딕</vt:lpstr>
      <vt:lpstr>HY궁서B</vt:lpstr>
      <vt:lpstr>맑은 고딕</vt:lpstr>
      <vt:lpstr>Arial</vt:lpstr>
      <vt:lpstr>Wingdings</vt:lpstr>
      <vt:lpstr>Office 테마</vt:lpstr>
      <vt:lpstr>2020년 11월 6일 전라남도 공공보건의료지원단 주관</vt:lpstr>
      <vt:lpstr>공공보건 영역에 근무하는  사례관리를 담당하는 실무자의 역할  </vt:lpstr>
      <vt:lpstr>사례관리자의 업무 대상 </vt:lpstr>
      <vt:lpstr>사례관리자의 업무영역(1)  경제적 취약 계층 지원</vt:lpstr>
      <vt:lpstr>사례관리자의 업무영역(2)  의료적 취약 계층 지원</vt:lpstr>
      <vt:lpstr>사례관리자의 업무영역(3)  사회적 취약 계층 지원</vt:lpstr>
      <vt:lpstr>공공보건 영역에 근무하는  사례관리를 담당하는 실무자의 역할 </vt:lpstr>
      <vt:lpstr>사례를 이용한 강의진행 방법</vt:lpstr>
      <vt:lpstr>첫번째 사례(알코올중독과 도박문제를 가진 사례)에서 사례관리자가 잘한 점</vt:lpstr>
      <vt:lpstr>첫번째 사례에서 또다른 옵션(option)이 있다면?</vt:lpstr>
      <vt:lpstr>두번째 사례(장애인 사례)에서 사례관리자가 잘한 점</vt:lpstr>
      <vt:lpstr>두번째 사례에서 또다른 옵션(option)이 있다면?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25</cp:revision>
  <dcterms:created xsi:type="dcterms:W3CDTF">2020-10-15T03:36:55Z</dcterms:created>
  <dcterms:modified xsi:type="dcterms:W3CDTF">2020-10-26T13:30:59Z</dcterms:modified>
</cp:coreProperties>
</file>