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28" r:id="rId2"/>
    <p:sldMasterId id="2147483731" r:id="rId3"/>
    <p:sldMasterId id="2147483761" r:id="rId4"/>
  </p:sldMasterIdLst>
  <p:notesMasterIdLst>
    <p:notesMasterId r:id="rId82"/>
  </p:notesMasterIdLst>
  <p:sldIdLst>
    <p:sldId id="488" r:id="rId5"/>
    <p:sldId id="335" r:id="rId6"/>
    <p:sldId id="327" r:id="rId7"/>
    <p:sldId id="336" r:id="rId8"/>
    <p:sldId id="337" r:id="rId9"/>
    <p:sldId id="386" r:id="rId10"/>
    <p:sldId id="338" r:id="rId11"/>
    <p:sldId id="339" r:id="rId12"/>
    <p:sldId id="427" r:id="rId13"/>
    <p:sldId id="425" r:id="rId14"/>
    <p:sldId id="402" r:id="rId15"/>
    <p:sldId id="395" r:id="rId16"/>
    <p:sldId id="406" r:id="rId17"/>
    <p:sldId id="408" r:id="rId18"/>
    <p:sldId id="387" r:id="rId19"/>
    <p:sldId id="404" r:id="rId20"/>
    <p:sldId id="412" r:id="rId21"/>
    <p:sldId id="403" r:id="rId22"/>
    <p:sldId id="409" r:id="rId23"/>
    <p:sldId id="399" r:id="rId24"/>
    <p:sldId id="413" r:id="rId25"/>
    <p:sldId id="407" r:id="rId26"/>
    <p:sldId id="411" r:id="rId27"/>
    <p:sldId id="400" r:id="rId28"/>
    <p:sldId id="464" r:id="rId29"/>
    <p:sldId id="453" r:id="rId30"/>
    <p:sldId id="454" r:id="rId31"/>
    <p:sldId id="455" r:id="rId32"/>
    <p:sldId id="456" r:id="rId33"/>
    <p:sldId id="457" r:id="rId34"/>
    <p:sldId id="458" r:id="rId35"/>
    <p:sldId id="459" r:id="rId36"/>
    <p:sldId id="460" r:id="rId37"/>
    <p:sldId id="461" r:id="rId38"/>
    <p:sldId id="462" r:id="rId39"/>
    <p:sldId id="463" r:id="rId40"/>
    <p:sldId id="465" r:id="rId41"/>
    <p:sldId id="417" r:id="rId42"/>
    <p:sldId id="468" r:id="rId43"/>
    <p:sldId id="466" r:id="rId44"/>
    <p:sldId id="467" r:id="rId45"/>
    <p:sldId id="489" r:id="rId46"/>
    <p:sldId id="352" r:id="rId47"/>
    <p:sldId id="353" r:id="rId48"/>
    <p:sldId id="354" r:id="rId49"/>
    <p:sldId id="355" r:id="rId50"/>
    <p:sldId id="356" r:id="rId51"/>
    <p:sldId id="357" r:id="rId52"/>
    <p:sldId id="350" r:id="rId53"/>
    <p:sldId id="351" r:id="rId54"/>
    <p:sldId id="358" r:id="rId55"/>
    <p:sldId id="359" r:id="rId56"/>
    <p:sldId id="449" r:id="rId57"/>
    <p:sldId id="360" r:id="rId58"/>
    <p:sldId id="361" r:id="rId59"/>
    <p:sldId id="362" r:id="rId60"/>
    <p:sldId id="363" r:id="rId61"/>
    <p:sldId id="364" r:id="rId62"/>
    <p:sldId id="450" r:id="rId63"/>
    <p:sldId id="451" r:id="rId64"/>
    <p:sldId id="469" r:id="rId65"/>
    <p:sldId id="470" r:id="rId66"/>
    <p:sldId id="474" r:id="rId67"/>
    <p:sldId id="475" r:id="rId68"/>
    <p:sldId id="490" r:id="rId69"/>
    <p:sldId id="476" r:id="rId70"/>
    <p:sldId id="477" r:id="rId71"/>
    <p:sldId id="478" r:id="rId72"/>
    <p:sldId id="496" r:id="rId73"/>
    <p:sldId id="491" r:id="rId74"/>
    <p:sldId id="492" r:id="rId75"/>
    <p:sldId id="493" r:id="rId76"/>
    <p:sldId id="410" r:id="rId77"/>
    <p:sldId id="494" r:id="rId78"/>
    <p:sldId id="495" r:id="rId79"/>
    <p:sldId id="306" r:id="rId80"/>
    <p:sldId id="447" r:id="rId81"/>
  </p:sldIdLst>
  <p:sldSz cx="12192000" cy="6858000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355" userDrawn="1">
          <p15:clr>
            <a:srgbClr val="A4A3A4"/>
          </p15:clr>
        </p15:guide>
        <p15:guide id="4" pos="325" userDrawn="1">
          <p15:clr>
            <a:srgbClr val="A4A3A4"/>
          </p15:clr>
        </p15:guide>
        <p15:guide id="5" orient="horz" pos="572" userDrawn="1">
          <p15:clr>
            <a:srgbClr val="A4A3A4"/>
          </p15:clr>
        </p15:guide>
        <p15:guide id="6" orient="horz" pos="4020" userDrawn="1">
          <p15:clr>
            <a:srgbClr val="A4A3A4"/>
          </p15:clr>
        </p15:guide>
        <p15:guide id="7" orient="horz" pos="12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D5F3"/>
    <a:srgbClr val="7832AC"/>
    <a:srgbClr val="5F2888"/>
    <a:srgbClr val="572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368" autoAdjust="0"/>
    <p:restoredTop sz="86372" autoAdjust="0"/>
  </p:normalViewPr>
  <p:slideViewPr>
    <p:cSldViewPr snapToGrid="0" showGuides="1">
      <p:cViewPr varScale="1">
        <p:scale>
          <a:sx n="99" d="100"/>
          <a:sy n="99" d="100"/>
        </p:scale>
        <p:origin x="258" y="90"/>
      </p:cViewPr>
      <p:guideLst>
        <p:guide orient="horz" pos="2160"/>
        <p:guide pos="3840"/>
        <p:guide pos="7355"/>
        <p:guide pos="325"/>
        <p:guide orient="horz" pos="572"/>
        <p:guide orient="horz" pos="4020"/>
        <p:guide orient="horz" pos="12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7074B6-7592-4EEE-B445-01C1F233494A}" type="doc">
      <dgm:prSet loTypeId="urn:microsoft.com/office/officeart/2005/8/layout/funnel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ACD1E842-3049-46B3-9EE2-E511144242CD}">
      <dgm:prSet phldrT="[텍스트]" custT="1"/>
      <dgm:spPr/>
      <dgm:t>
        <a:bodyPr/>
        <a:lstStyle/>
        <a:p>
          <a:pPr latinLnBrk="1"/>
          <a:r>
            <a:rPr lang="ko-KR" altLang="en-US" sz="2400" b="1" dirty="0">
              <a:solidFill>
                <a:schemeClr val="tx1"/>
              </a:solidFill>
              <a:latin typeface="+mn-ea"/>
              <a:ea typeface="+mn-ea"/>
            </a:rPr>
            <a:t>자문</a:t>
          </a:r>
          <a:endParaRPr lang="en-US" altLang="ko-KR" sz="2400" b="1" dirty="0">
            <a:solidFill>
              <a:schemeClr val="tx1"/>
            </a:solidFill>
            <a:latin typeface="+mn-ea"/>
            <a:ea typeface="+mn-ea"/>
          </a:endParaRPr>
        </a:p>
        <a:p>
          <a:pPr latinLnBrk="1"/>
          <a:r>
            <a:rPr lang="ko-KR" altLang="en-US" sz="2400" b="1" dirty="0">
              <a:solidFill>
                <a:schemeClr val="tx1"/>
              </a:solidFill>
              <a:latin typeface="+mn-ea"/>
              <a:ea typeface="+mn-ea"/>
            </a:rPr>
            <a:t>회의</a:t>
          </a:r>
        </a:p>
      </dgm:t>
    </dgm:pt>
    <dgm:pt modelId="{9A236146-94C0-43E6-9172-292B20858812}" type="parTrans" cxnId="{A6A58AF4-0A1A-462D-8BF3-B35E8734778C}">
      <dgm:prSet/>
      <dgm:spPr/>
      <dgm:t>
        <a:bodyPr/>
        <a:lstStyle/>
        <a:p>
          <a:pPr latinLnBrk="1"/>
          <a:endParaRPr lang="ko-KR" altLang="en-US"/>
        </a:p>
      </dgm:t>
    </dgm:pt>
    <dgm:pt modelId="{18DECBD0-3284-4AF5-8FA4-47C95276C676}" type="sibTrans" cxnId="{A6A58AF4-0A1A-462D-8BF3-B35E8734778C}">
      <dgm:prSet/>
      <dgm:spPr/>
      <dgm:t>
        <a:bodyPr/>
        <a:lstStyle/>
        <a:p>
          <a:pPr latinLnBrk="1"/>
          <a:endParaRPr lang="ko-KR" altLang="en-US"/>
        </a:p>
      </dgm:t>
    </dgm:pt>
    <dgm:pt modelId="{07EEC878-AB3E-4067-BBE5-B0FA61C8F3DC}">
      <dgm:prSet phldrT="[텍스트]" custT="1"/>
      <dgm:spPr/>
      <dgm:t>
        <a:bodyPr/>
        <a:lstStyle/>
        <a:p>
          <a:pPr latinLnBrk="1"/>
          <a:r>
            <a:rPr lang="ko-KR" altLang="en-US" sz="2400" b="1" dirty="0">
              <a:solidFill>
                <a:schemeClr val="tx1"/>
              </a:solidFill>
              <a:latin typeface="+mn-ea"/>
              <a:ea typeface="+mn-ea"/>
            </a:rPr>
            <a:t>문헌</a:t>
          </a:r>
          <a:endParaRPr lang="en-US" altLang="ko-KR" sz="2400" b="1" dirty="0">
            <a:solidFill>
              <a:schemeClr val="tx1"/>
            </a:solidFill>
            <a:latin typeface="+mn-ea"/>
            <a:ea typeface="+mn-ea"/>
          </a:endParaRPr>
        </a:p>
        <a:p>
          <a:pPr latinLnBrk="1"/>
          <a:r>
            <a:rPr lang="ko-KR" altLang="en-US" sz="2400" b="1" dirty="0">
              <a:solidFill>
                <a:schemeClr val="tx1"/>
              </a:solidFill>
              <a:latin typeface="+mn-ea"/>
              <a:ea typeface="+mn-ea"/>
            </a:rPr>
            <a:t>고찰</a:t>
          </a:r>
        </a:p>
      </dgm:t>
    </dgm:pt>
    <dgm:pt modelId="{CCC8E791-A102-484A-BD4F-CDEAF8FF81AF}" type="parTrans" cxnId="{275686F7-960E-4FBC-BB30-E5A42552B36C}">
      <dgm:prSet/>
      <dgm:spPr/>
      <dgm:t>
        <a:bodyPr/>
        <a:lstStyle/>
        <a:p>
          <a:pPr latinLnBrk="1"/>
          <a:endParaRPr lang="ko-KR" altLang="en-US"/>
        </a:p>
      </dgm:t>
    </dgm:pt>
    <dgm:pt modelId="{7DBA3503-F416-4F9F-8065-C7C7338FE7A9}" type="sibTrans" cxnId="{275686F7-960E-4FBC-BB30-E5A42552B36C}">
      <dgm:prSet/>
      <dgm:spPr/>
      <dgm:t>
        <a:bodyPr/>
        <a:lstStyle/>
        <a:p>
          <a:pPr latinLnBrk="1"/>
          <a:endParaRPr lang="ko-KR" altLang="en-US"/>
        </a:p>
      </dgm:t>
    </dgm:pt>
    <dgm:pt modelId="{0F514FFF-62E1-44F2-A4FC-A6005C559502}">
      <dgm:prSet phldrT="[텍스트]"/>
      <dgm:spPr/>
      <dgm:t>
        <a:bodyPr/>
        <a:lstStyle/>
        <a:p>
          <a:pPr latinLnBrk="1"/>
          <a:r>
            <a:rPr lang="ko-KR" altLang="en-US" b="1" dirty="0">
              <a:solidFill>
                <a:schemeClr val="tx1"/>
              </a:solidFill>
            </a:rPr>
            <a:t>델파이 조사</a:t>
          </a:r>
        </a:p>
      </dgm:t>
    </dgm:pt>
    <dgm:pt modelId="{738F5090-C3AB-4849-B52F-682352683CF2}" type="parTrans" cxnId="{4E53D8E5-51D6-43E5-A6CB-D02FCAE0043D}">
      <dgm:prSet/>
      <dgm:spPr/>
      <dgm:t>
        <a:bodyPr/>
        <a:lstStyle/>
        <a:p>
          <a:pPr latinLnBrk="1"/>
          <a:endParaRPr lang="ko-KR" altLang="en-US"/>
        </a:p>
      </dgm:t>
    </dgm:pt>
    <dgm:pt modelId="{D7B5BD1B-6018-4E14-A19E-7CF0147BF5AC}" type="sibTrans" cxnId="{4E53D8E5-51D6-43E5-A6CB-D02FCAE0043D}">
      <dgm:prSet/>
      <dgm:spPr/>
      <dgm:t>
        <a:bodyPr/>
        <a:lstStyle/>
        <a:p>
          <a:pPr latinLnBrk="1"/>
          <a:endParaRPr lang="ko-KR" altLang="en-US"/>
        </a:p>
      </dgm:t>
    </dgm:pt>
    <dgm:pt modelId="{1FAAA683-DCFB-4367-8585-33C235904057}">
      <dgm:prSet phldrT="[텍스트]" phldr="1"/>
      <dgm:spPr/>
      <dgm:t>
        <a:bodyPr/>
        <a:lstStyle/>
        <a:p>
          <a:pPr latinLnBrk="1"/>
          <a:endParaRPr lang="ko-KR" altLang="en-US"/>
        </a:p>
      </dgm:t>
    </dgm:pt>
    <dgm:pt modelId="{CBF5BAE8-39EC-4046-B459-047D9132BC07}" type="parTrans" cxnId="{65F9339F-2171-4693-92CA-A21DD7AFFCB6}">
      <dgm:prSet/>
      <dgm:spPr/>
      <dgm:t>
        <a:bodyPr/>
        <a:lstStyle/>
        <a:p>
          <a:pPr latinLnBrk="1"/>
          <a:endParaRPr lang="ko-KR" altLang="en-US"/>
        </a:p>
      </dgm:t>
    </dgm:pt>
    <dgm:pt modelId="{F1CB9DF2-6B8C-40E3-B188-8014959D856E}" type="sibTrans" cxnId="{65F9339F-2171-4693-92CA-A21DD7AFFCB6}">
      <dgm:prSet/>
      <dgm:spPr/>
      <dgm:t>
        <a:bodyPr/>
        <a:lstStyle/>
        <a:p>
          <a:pPr latinLnBrk="1"/>
          <a:endParaRPr lang="ko-KR" altLang="en-US"/>
        </a:p>
      </dgm:t>
    </dgm:pt>
    <dgm:pt modelId="{E798F267-963F-4116-BE7C-4440DA8F968A}">
      <dgm:prSet phldrT="[텍스트]" custT="1"/>
      <dgm:spPr/>
      <dgm:t>
        <a:bodyPr/>
        <a:lstStyle/>
        <a:p>
          <a:pPr latinLnBrk="1"/>
          <a:r>
            <a:rPr lang="ko-KR" altLang="en-US" sz="2400" b="1" dirty="0">
              <a:solidFill>
                <a:schemeClr val="tx1"/>
              </a:solidFill>
              <a:latin typeface="+mn-ea"/>
              <a:ea typeface="+mn-ea"/>
            </a:rPr>
            <a:t>전라남도 공공보건의료 </a:t>
          </a:r>
          <a:endParaRPr lang="en-US" altLang="ko-KR" sz="2400" b="1" dirty="0">
            <a:solidFill>
              <a:schemeClr val="tx1"/>
            </a:solidFill>
            <a:latin typeface="+mn-ea"/>
            <a:ea typeface="+mn-ea"/>
          </a:endParaRPr>
        </a:p>
        <a:p>
          <a:pPr latinLnBrk="1"/>
          <a:r>
            <a:rPr lang="ko-KR" altLang="en-US" sz="2400" b="1" dirty="0">
              <a:solidFill>
                <a:schemeClr val="tx1"/>
              </a:solidFill>
              <a:latin typeface="+mn-ea"/>
              <a:ea typeface="+mn-ea"/>
            </a:rPr>
            <a:t>핵심 선정 지표</a:t>
          </a:r>
        </a:p>
      </dgm:t>
    </dgm:pt>
    <dgm:pt modelId="{CF657031-D937-4A1F-9BCF-22199CE6A44C}" type="parTrans" cxnId="{71F32261-6B54-40AD-AE48-F1915ABD489D}">
      <dgm:prSet/>
      <dgm:spPr/>
      <dgm:t>
        <a:bodyPr/>
        <a:lstStyle/>
        <a:p>
          <a:pPr latinLnBrk="1"/>
          <a:endParaRPr lang="ko-KR" altLang="en-US"/>
        </a:p>
      </dgm:t>
    </dgm:pt>
    <dgm:pt modelId="{6E2C5B28-E9BC-47E8-8465-BC7FA1FB0590}" type="sibTrans" cxnId="{71F32261-6B54-40AD-AE48-F1915ABD489D}">
      <dgm:prSet/>
      <dgm:spPr/>
      <dgm:t>
        <a:bodyPr/>
        <a:lstStyle/>
        <a:p>
          <a:pPr latinLnBrk="1"/>
          <a:endParaRPr lang="ko-KR" altLang="en-US"/>
        </a:p>
      </dgm:t>
    </dgm:pt>
    <dgm:pt modelId="{3B4A7D9B-967E-4F5F-828E-7E8939E63E2F}" type="pres">
      <dgm:prSet presAssocID="{B47074B6-7592-4EEE-B445-01C1F233494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4B2CE34-89E1-479D-8925-8086358BF5E4}" type="pres">
      <dgm:prSet presAssocID="{B47074B6-7592-4EEE-B445-01C1F233494A}" presName="ellipse" presStyleLbl="trBgShp" presStyleIdx="0" presStyleCnt="1"/>
      <dgm:spPr/>
    </dgm:pt>
    <dgm:pt modelId="{C76A06CC-22DB-420E-A333-CD2FB56050D2}" type="pres">
      <dgm:prSet presAssocID="{B47074B6-7592-4EEE-B445-01C1F233494A}" presName="arrow1" presStyleLbl="fgShp" presStyleIdx="0" presStyleCnt="1" custLinFactNeighborY="-19646"/>
      <dgm:spPr/>
    </dgm:pt>
    <dgm:pt modelId="{CC5BE665-BC27-44A1-8A7C-9EAE7FC4FBE5}" type="pres">
      <dgm:prSet presAssocID="{B47074B6-7592-4EEE-B445-01C1F233494A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E38EB5B-79F1-4FFA-AB48-09E8DE325C15}" type="pres">
      <dgm:prSet presAssocID="{07EEC878-AB3E-4067-BBE5-B0FA61C8F3DC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D367E14-8926-4536-B435-64FD0AB9EF5E}" type="pres">
      <dgm:prSet presAssocID="{0F514FFF-62E1-44F2-A4FC-A6005C559502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1BEB8CF-6E41-4453-9973-1D05B80E21DC}" type="pres">
      <dgm:prSet presAssocID="{E798F267-963F-4116-BE7C-4440DA8F968A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4EF1993-5D05-4C73-853A-80F7711A98A8}" type="pres">
      <dgm:prSet presAssocID="{B47074B6-7592-4EEE-B445-01C1F233494A}" presName="funnel" presStyleLbl="trAlignAcc1" presStyleIdx="0" presStyleCnt="1"/>
      <dgm:spPr/>
    </dgm:pt>
  </dgm:ptLst>
  <dgm:cxnLst>
    <dgm:cxn modelId="{4E53D8E5-51D6-43E5-A6CB-D02FCAE0043D}" srcId="{B47074B6-7592-4EEE-B445-01C1F233494A}" destId="{0F514FFF-62E1-44F2-A4FC-A6005C559502}" srcOrd="2" destOrd="0" parTransId="{738F5090-C3AB-4849-B52F-682352683CF2}" sibTransId="{D7B5BD1B-6018-4E14-A19E-7CF0147BF5AC}"/>
    <dgm:cxn modelId="{65F9339F-2171-4693-92CA-A21DD7AFFCB6}" srcId="{B47074B6-7592-4EEE-B445-01C1F233494A}" destId="{1FAAA683-DCFB-4367-8585-33C235904057}" srcOrd="4" destOrd="0" parTransId="{CBF5BAE8-39EC-4046-B459-047D9132BC07}" sibTransId="{F1CB9DF2-6B8C-40E3-B188-8014959D856E}"/>
    <dgm:cxn modelId="{A6A58AF4-0A1A-462D-8BF3-B35E8734778C}" srcId="{B47074B6-7592-4EEE-B445-01C1F233494A}" destId="{ACD1E842-3049-46B3-9EE2-E511144242CD}" srcOrd="0" destOrd="0" parTransId="{9A236146-94C0-43E6-9172-292B20858812}" sibTransId="{18DECBD0-3284-4AF5-8FA4-47C95276C676}"/>
    <dgm:cxn modelId="{275686F7-960E-4FBC-BB30-E5A42552B36C}" srcId="{B47074B6-7592-4EEE-B445-01C1F233494A}" destId="{07EEC878-AB3E-4067-BBE5-B0FA61C8F3DC}" srcOrd="1" destOrd="0" parTransId="{CCC8E791-A102-484A-BD4F-CDEAF8FF81AF}" sibTransId="{7DBA3503-F416-4F9F-8065-C7C7338FE7A9}"/>
    <dgm:cxn modelId="{40C2E2D0-E73F-4B69-A405-8B11B9AD81CF}" type="presOf" srcId="{0F514FFF-62E1-44F2-A4FC-A6005C559502}" destId="{8E38EB5B-79F1-4FFA-AB48-09E8DE325C15}" srcOrd="0" destOrd="0" presId="urn:microsoft.com/office/officeart/2005/8/layout/funnel1"/>
    <dgm:cxn modelId="{7A44E50E-8B91-4FF4-B025-51BC2BF8622F}" type="presOf" srcId="{07EEC878-AB3E-4067-BBE5-B0FA61C8F3DC}" destId="{4D367E14-8926-4536-B435-64FD0AB9EF5E}" srcOrd="0" destOrd="0" presId="urn:microsoft.com/office/officeart/2005/8/layout/funnel1"/>
    <dgm:cxn modelId="{CBB470AD-2868-4688-B0FC-FEC9D1C82BFF}" type="presOf" srcId="{B47074B6-7592-4EEE-B445-01C1F233494A}" destId="{3B4A7D9B-967E-4F5F-828E-7E8939E63E2F}" srcOrd="0" destOrd="0" presId="urn:microsoft.com/office/officeart/2005/8/layout/funnel1"/>
    <dgm:cxn modelId="{E2EDE1D8-D24C-4A85-9776-3022B852103A}" type="presOf" srcId="{E798F267-963F-4116-BE7C-4440DA8F968A}" destId="{CC5BE665-BC27-44A1-8A7C-9EAE7FC4FBE5}" srcOrd="0" destOrd="0" presId="urn:microsoft.com/office/officeart/2005/8/layout/funnel1"/>
    <dgm:cxn modelId="{71F32261-6B54-40AD-AE48-F1915ABD489D}" srcId="{B47074B6-7592-4EEE-B445-01C1F233494A}" destId="{E798F267-963F-4116-BE7C-4440DA8F968A}" srcOrd="3" destOrd="0" parTransId="{CF657031-D937-4A1F-9BCF-22199CE6A44C}" sibTransId="{6E2C5B28-E9BC-47E8-8465-BC7FA1FB0590}"/>
    <dgm:cxn modelId="{734B2CBE-F214-4329-AC93-4EAEA64B5EAF}" type="presOf" srcId="{ACD1E842-3049-46B3-9EE2-E511144242CD}" destId="{81BEB8CF-6E41-4453-9973-1D05B80E21DC}" srcOrd="0" destOrd="0" presId="urn:microsoft.com/office/officeart/2005/8/layout/funnel1"/>
    <dgm:cxn modelId="{16AC9653-2EC4-446E-91F3-AE88076D6772}" type="presParOf" srcId="{3B4A7D9B-967E-4F5F-828E-7E8939E63E2F}" destId="{44B2CE34-89E1-479D-8925-8086358BF5E4}" srcOrd="0" destOrd="0" presId="urn:microsoft.com/office/officeart/2005/8/layout/funnel1"/>
    <dgm:cxn modelId="{19D7B201-F4D6-49BB-9F54-0E7A808BE84F}" type="presParOf" srcId="{3B4A7D9B-967E-4F5F-828E-7E8939E63E2F}" destId="{C76A06CC-22DB-420E-A333-CD2FB56050D2}" srcOrd="1" destOrd="0" presId="urn:microsoft.com/office/officeart/2005/8/layout/funnel1"/>
    <dgm:cxn modelId="{F5BCD97C-1140-49D7-BBB4-2BEBBC4A4CDD}" type="presParOf" srcId="{3B4A7D9B-967E-4F5F-828E-7E8939E63E2F}" destId="{CC5BE665-BC27-44A1-8A7C-9EAE7FC4FBE5}" srcOrd="2" destOrd="0" presId="urn:microsoft.com/office/officeart/2005/8/layout/funnel1"/>
    <dgm:cxn modelId="{E1BF2176-14D6-4D76-9F4E-0F4E771A0DCD}" type="presParOf" srcId="{3B4A7D9B-967E-4F5F-828E-7E8939E63E2F}" destId="{8E38EB5B-79F1-4FFA-AB48-09E8DE325C15}" srcOrd="3" destOrd="0" presId="urn:microsoft.com/office/officeart/2005/8/layout/funnel1"/>
    <dgm:cxn modelId="{C1D30C3D-B599-47CA-99AB-8D23CAF40478}" type="presParOf" srcId="{3B4A7D9B-967E-4F5F-828E-7E8939E63E2F}" destId="{4D367E14-8926-4536-B435-64FD0AB9EF5E}" srcOrd="4" destOrd="0" presId="urn:microsoft.com/office/officeart/2005/8/layout/funnel1"/>
    <dgm:cxn modelId="{D6A10416-14F5-43E8-9134-2645BB1FAEC1}" type="presParOf" srcId="{3B4A7D9B-967E-4F5F-828E-7E8939E63E2F}" destId="{81BEB8CF-6E41-4453-9973-1D05B80E21DC}" srcOrd="5" destOrd="0" presId="urn:microsoft.com/office/officeart/2005/8/layout/funnel1"/>
    <dgm:cxn modelId="{A39DF9BD-D785-46B5-A621-A7A8E5A08C6E}" type="presParOf" srcId="{3B4A7D9B-967E-4F5F-828E-7E8939E63E2F}" destId="{84EF1993-5D05-4C73-853A-80F7711A98A8}" srcOrd="6" destOrd="0" presId="urn:microsoft.com/office/officeart/2005/8/layout/funnel1"/>
  </dgm:cxnLst>
  <dgm:bg/>
  <dgm:whole>
    <a:ln w="12700"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2CE34-89E1-479D-8925-8086358BF5E4}">
      <dsp:nvSpPr>
        <dsp:cNvPr id="0" name=""/>
        <dsp:cNvSpPr/>
      </dsp:nvSpPr>
      <dsp:spPr>
        <a:xfrm>
          <a:off x="1788632" y="245559"/>
          <a:ext cx="4873410" cy="1692471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6A06CC-22DB-420E-A333-CD2FB56050D2}">
      <dsp:nvSpPr>
        <dsp:cNvPr id="0" name=""/>
        <dsp:cNvSpPr/>
      </dsp:nvSpPr>
      <dsp:spPr>
        <a:xfrm>
          <a:off x="3760663" y="4271096"/>
          <a:ext cx="944459" cy="604454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BE665-BC27-44A1-8A7C-9EAE7FC4FBE5}">
      <dsp:nvSpPr>
        <dsp:cNvPr id="0" name=""/>
        <dsp:cNvSpPr/>
      </dsp:nvSpPr>
      <dsp:spPr>
        <a:xfrm>
          <a:off x="1966190" y="4873410"/>
          <a:ext cx="4533405" cy="1133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>
              <a:solidFill>
                <a:schemeClr val="tx1"/>
              </a:solidFill>
              <a:latin typeface="+mn-ea"/>
              <a:ea typeface="+mn-ea"/>
            </a:rPr>
            <a:t>전라남도 공공보건의료 </a:t>
          </a:r>
          <a:endParaRPr lang="en-US" altLang="ko-KR" sz="2400" b="1" kern="1200" dirty="0">
            <a:solidFill>
              <a:schemeClr val="tx1"/>
            </a:solidFill>
            <a:latin typeface="+mn-ea"/>
            <a:ea typeface="+mn-ea"/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>
              <a:solidFill>
                <a:schemeClr val="tx1"/>
              </a:solidFill>
              <a:latin typeface="+mn-ea"/>
              <a:ea typeface="+mn-ea"/>
            </a:rPr>
            <a:t>핵심 선정 지표</a:t>
          </a:r>
        </a:p>
      </dsp:txBody>
      <dsp:txXfrm>
        <a:off x="1966190" y="4873410"/>
        <a:ext cx="4533405" cy="1133351"/>
      </dsp:txXfrm>
    </dsp:sp>
    <dsp:sp modelId="{8E38EB5B-79F1-4FFA-AB48-09E8DE325C15}">
      <dsp:nvSpPr>
        <dsp:cNvPr id="0" name=""/>
        <dsp:cNvSpPr/>
      </dsp:nvSpPr>
      <dsp:spPr>
        <a:xfrm>
          <a:off x="3560438" y="2068743"/>
          <a:ext cx="1700026" cy="170002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b="1" kern="1200" dirty="0">
              <a:solidFill>
                <a:schemeClr val="tx1"/>
              </a:solidFill>
            </a:rPr>
            <a:t>델파이 조사</a:t>
          </a:r>
        </a:p>
      </dsp:txBody>
      <dsp:txXfrm>
        <a:off x="3809401" y="2317706"/>
        <a:ext cx="1202100" cy="1202100"/>
      </dsp:txXfrm>
    </dsp:sp>
    <dsp:sp modelId="{4D367E14-8926-4536-B435-64FD0AB9EF5E}">
      <dsp:nvSpPr>
        <dsp:cNvPr id="0" name=""/>
        <dsp:cNvSpPr/>
      </dsp:nvSpPr>
      <dsp:spPr>
        <a:xfrm>
          <a:off x="2343974" y="793345"/>
          <a:ext cx="1700026" cy="1700026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>
              <a:solidFill>
                <a:schemeClr val="tx1"/>
              </a:solidFill>
              <a:latin typeface="+mn-ea"/>
              <a:ea typeface="+mn-ea"/>
            </a:rPr>
            <a:t>문헌</a:t>
          </a:r>
          <a:endParaRPr lang="en-US" altLang="ko-KR" sz="2400" b="1" kern="1200" dirty="0">
            <a:solidFill>
              <a:schemeClr val="tx1"/>
            </a:solidFill>
            <a:latin typeface="+mn-ea"/>
            <a:ea typeface="+mn-ea"/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>
              <a:solidFill>
                <a:schemeClr val="tx1"/>
              </a:solidFill>
              <a:latin typeface="+mn-ea"/>
              <a:ea typeface="+mn-ea"/>
            </a:rPr>
            <a:t>고찰</a:t>
          </a:r>
        </a:p>
      </dsp:txBody>
      <dsp:txXfrm>
        <a:off x="2592937" y="1042308"/>
        <a:ext cx="1202100" cy="1202100"/>
      </dsp:txXfrm>
    </dsp:sp>
    <dsp:sp modelId="{81BEB8CF-6E41-4453-9973-1D05B80E21DC}">
      <dsp:nvSpPr>
        <dsp:cNvPr id="0" name=""/>
        <dsp:cNvSpPr/>
      </dsp:nvSpPr>
      <dsp:spPr>
        <a:xfrm>
          <a:off x="4081780" y="382317"/>
          <a:ext cx="1700026" cy="1700026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>
              <a:solidFill>
                <a:schemeClr val="tx1"/>
              </a:solidFill>
              <a:latin typeface="+mn-ea"/>
              <a:ea typeface="+mn-ea"/>
            </a:rPr>
            <a:t>자문</a:t>
          </a:r>
          <a:endParaRPr lang="en-US" altLang="ko-KR" sz="2400" b="1" kern="1200" dirty="0">
            <a:solidFill>
              <a:schemeClr val="tx1"/>
            </a:solidFill>
            <a:latin typeface="+mn-ea"/>
            <a:ea typeface="+mn-ea"/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>
              <a:solidFill>
                <a:schemeClr val="tx1"/>
              </a:solidFill>
              <a:latin typeface="+mn-ea"/>
              <a:ea typeface="+mn-ea"/>
            </a:rPr>
            <a:t>회의</a:t>
          </a:r>
        </a:p>
      </dsp:txBody>
      <dsp:txXfrm>
        <a:off x="4330743" y="631280"/>
        <a:ext cx="1202100" cy="1202100"/>
      </dsp:txXfrm>
    </dsp:sp>
    <dsp:sp modelId="{84EF1993-5D05-4C73-853A-80F7711A98A8}">
      <dsp:nvSpPr>
        <dsp:cNvPr id="0" name=""/>
        <dsp:cNvSpPr/>
      </dsp:nvSpPr>
      <dsp:spPr>
        <a:xfrm>
          <a:off x="1588407" y="37778"/>
          <a:ext cx="5288972" cy="423117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ABD9D-B1CA-4B9B-9299-8F4FC0A08F11}" type="datetimeFigureOut">
              <a:rPr lang="ko-KR" altLang="en-US" smtClean="0"/>
              <a:t>2021-11-08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C61DB-58C1-486E-9D41-42D02CBB27D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6929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C61DB-58C1-486E-9D41-42D02CBB27D3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3931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C61DB-58C1-486E-9D41-42D02CBB27D3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750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spect="1" noChangeArrowheads="1"/>
          </p:cNvSpPr>
          <p:nvPr userDrawn="1"/>
        </p:nvSpPr>
        <p:spPr bwMode="auto">
          <a:xfrm>
            <a:off x="11792930" y="6575137"/>
            <a:ext cx="416782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778C18-FB25-4907-9101-ECAC4B5A4A52}" type="slidenum">
              <a:rPr kumimoji="0" lang="en-US" altLang="ko-KR" sz="2500" b="1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2500" b="1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53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71250F-AC4E-44DA-8268-A9253393E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A7FE5F-9E49-4E18-B17D-7D623DC4B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48C9032-D505-4D56-9533-8923E7CA4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FB32439-8066-46A9-B591-B4F0BA93C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98AB-168D-4809-9826-B89B18DB933D}" type="datetimeFigureOut">
              <a:rPr lang="ko-KR" altLang="en-US" smtClean="0"/>
              <a:t>2021-11-08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1024B74-9A95-48F3-865D-C2C4FA8C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FA67C34-E995-49BC-8D42-B6E68E02A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7875-09B9-4B1E-A68B-BEE640C1284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4349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5771A4-6CB3-4B1C-BED9-34E96D95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4FDEDA6-38D9-4E38-BB1B-84D4C5ACA5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4CECC47-7A74-478B-AA06-755735064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889BA17-421A-4F45-B5DE-6E359FB61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98AB-168D-4809-9826-B89B18DB933D}" type="datetimeFigureOut">
              <a:rPr lang="ko-KR" altLang="en-US" smtClean="0"/>
              <a:t>2021-11-08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76C60D2-DE09-48BE-A634-B358B9CD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A22F490-0A53-459F-8613-47858CD21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7875-09B9-4B1E-A68B-BEE640C1284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7559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66D256-861B-4A86-8FCB-05D95BC08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0D0A724-F206-482C-898D-BB555D494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D58D37D-4D3E-415F-8618-DD1F05004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98AB-168D-4809-9826-B89B18DB933D}" type="datetimeFigureOut">
              <a:rPr lang="ko-KR" altLang="en-US" smtClean="0"/>
              <a:t>2021-11-08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DAE1907-44E2-41F7-9799-629A99D13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185F866-CA86-46FC-BB3A-ED007502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7875-09B9-4B1E-A68B-BEE640C1284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3793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FF44E84-5D89-46B8-A1E0-5328B829CC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CE6636D-E5EE-476E-B952-C1BCECABF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12C0874-B7D0-4016-950C-B042B6CE3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98AB-168D-4809-9826-B89B18DB933D}" type="datetimeFigureOut">
              <a:rPr lang="ko-KR" altLang="en-US" smtClean="0"/>
              <a:t>2021-11-08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39A0780-E8BC-42D8-A084-D993AE6FF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DF9A9B0-E207-4632-BF39-AE1DA83FC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7875-09B9-4B1E-A68B-BEE640C1284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2739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7213-793A-45F2-B76C-E6299AADE4DF}" type="datetimeFigureOut">
              <a:rPr lang="ko-KR" altLang="en-US" smtClean="0"/>
              <a:t>2021-11-08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3A73-1953-48A7-8775-DAEC453D64D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6409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1270000"/>
            <a:ext cx="8825659" cy="3416300"/>
          </a:xfrm>
        </p:spPr>
        <p:txBody>
          <a:bodyPr/>
          <a:lstStyle>
            <a:lvl1pPr marL="266700" indent="-266700">
              <a:buClr>
                <a:srgbClr val="57257D"/>
              </a:buClr>
              <a:buFont typeface="맑은 고딕" panose="020B0503020000020004" pitchFamily="50" charset="-127"/>
              <a:buChar char="■"/>
              <a:defRPr sz="1800" b="1">
                <a:solidFill>
                  <a:srgbClr val="5F2888"/>
                </a:solidFill>
                <a:latin typeface="+mn-ea"/>
                <a:ea typeface="+mn-ea"/>
              </a:defRPr>
            </a:lvl1pPr>
            <a:lvl2pPr marL="685800" indent="-419100">
              <a:buClr>
                <a:srgbClr val="57257D"/>
              </a:buClr>
              <a:buFont typeface="맑은 고딕" panose="020B0503020000020004" pitchFamily="50" charset="-127"/>
              <a:buChar char="■"/>
              <a:defRPr sz="1800">
                <a:latin typeface="+mn-ea"/>
                <a:ea typeface="+mn-ea"/>
              </a:defRPr>
            </a:lvl2pPr>
            <a:lvl3pPr marL="1143000" indent="-228600">
              <a:buClr>
                <a:srgbClr val="57257D"/>
              </a:buClr>
              <a:buFont typeface="맑은 고딕" panose="020B0503020000020004" pitchFamily="50" charset="-127"/>
              <a:buChar char="■"/>
              <a:defRPr sz="1800">
                <a:latin typeface="+mn-ea"/>
                <a:ea typeface="+mn-ea"/>
              </a:defRPr>
            </a:lvl3pPr>
            <a:lvl4pPr marL="1600200" indent="-228600">
              <a:buClr>
                <a:srgbClr val="57257D"/>
              </a:buClr>
              <a:buFont typeface="맑은 고딕" panose="020B0503020000020004" pitchFamily="50" charset="-127"/>
              <a:buChar char="■"/>
              <a:defRPr sz="1800">
                <a:latin typeface="+mn-ea"/>
                <a:ea typeface="+mn-ea"/>
              </a:defRPr>
            </a:lvl4pPr>
            <a:lvl5pPr marL="2057400" indent="-228600">
              <a:buClr>
                <a:srgbClr val="57257D"/>
              </a:buClr>
              <a:buFont typeface="맑은 고딕" panose="020B0503020000020004" pitchFamily="50" charset="-127"/>
              <a:buChar char="■"/>
              <a:defRPr sz="1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60656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43370" y="190996"/>
            <a:ext cx="9144000" cy="332399"/>
          </a:xfrm>
        </p:spPr>
        <p:txBody>
          <a:bodyPr wrap="square" lIns="0" tIns="0" rIns="0" bIns="0">
            <a:spAutoFit/>
          </a:bodyPr>
          <a:lstStyle>
            <a:lvl1pPr>
              <a:defRPr lang="ko-KR" altLang="en-US" sz="24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E6D5F3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다음_Regular" panose="02000603060000000000" pitchFamily="2" charset="-127"/>
              </a:defRPr>
            </a:lvl1pPr>
          </a:lstStyle>
          <a:p>
            <a:pPr marL="0" lvl="0" eaLnBrk="0" latinLnBrk="0" hangingPunct="0">
              <a:spcAft>
                <a:spcPts val="1000"/>
              </a:spcAft>
            </a:pPr>
            <a:endParaRPr lang="ko-KR" altLang="en-US" dirty="0"/>
          </a:p>
        </p:txBody>
      </p:sp>
      <p:sp>
        <p:nvSpPr>
          <p:cNvPr id="12" name="Text Box 5"/>
          <p:cNvSpPr txBox="1">
            <a:spLocks noChangeAspect="1" noChangeArrowheads="1"/>
          </p:cNvSpPr>
          <p:nvPr userDrawn="1"/>
        </p:nvSpPr>
        <p:spPr bwMode="auto">
          <a:xfrm>
            <a:off x="11792930" y="6575137"/>
            <a:ext cx="416782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eaLnBrk="0" latinLnBrk="0" hangingPunct="0">
              <a:defRPr/>
            </a:pPr>
            <a:fld id="{52778C18-FB25-4907-9101-ECAC4B5A4A52}" type="slidenum">
              <a:rPr kumimoji="0" lang="en-US" altLang="ko-KR" sz="2500" b="1" i="1">
                <a:solidFill>
                  <a:schemeClr val="bg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r" eaLnBrk="0" latinLnBrk="0" hangingPunct="0">
                <a:defRPr/>
              </a:pPr>
              <a:t>‹#›</a:t>
            </a:fld>
            <a:endParaRPr kumimoji="0" lang="en-US" altLang="ko-KR" sz="2500" b="1" i="1" dirty="0">
              <a:solidFill>
                <a:schemeClr val="bg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5862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65FDCD-145F-4972-A74A-657961375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095423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7213-793A-45F2-B76C-E6299AADE4DF}" type="datetimeFigureOut">
              <a:rPr lang="ko-KR" altLang="en-US" smtClean="0"/>
              <a:t>2021-11-08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3A73-1953-48A7-8775-DAEC453D64D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4683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1270000"/>
            <a:ext cx="8825659" cy="3416300"/>
          </a:xfrm>
        </p:spPr>
        <p:txBody>
          <a:bodyPr/>
          <a:lstStyle>
            <a:lvl1pPr marL="266700" indent="-266700">
              <a:buClr>
                <a:srgbClr val="57257D"/>
              </a:buClr>
              <a:buFont typeface="맑은 고딕" panose="020B0503020000020004" pitchFamily="50" charset="-127"/>
              <a:buChar char="■"/>
              <a:defRPr sz="1800" b="1">
                <a:solidFill>
                  <a:srgbClr val="5F2888"/>
                </a:solidFill>
                <a:latin typeface="+mn-ea"/>
                <a:ea typeface="+mn-ea"/>
              </a:defRPr>
            </a:lvl1pPr>
            <a:lvl2pPr marL="685800" indent="-419100">
              <a:buClr>
                <a:srgbClr val="57257D"/>
              </a:buClr>
              <a:buFont typeface="맑은 고딕" panose="020B0503020000020004" pitchFamily="50" charset="-127"/>
              <a:buChar char="■"/>
              <a:defRPr sz="1800">
                <a:latin typeface="+mn-ea"/>
                <a:ea typeface="+mn-ea"/>
              </a:defRPr>
            </a:lvl2pPr>
            <a:lvl3pPr marL="1143000" indent="-228600">
              <a:buClr>
                <a:srgbClr val="57257D"/>
              </a:buClr>
              <a:buFont typeface="맑은 고딕" panose="020B0503020000020004" pitchFamily="50" charset="-127"/>
              <a:buChar char="■"/>
              <a:defRPr sz="1800">
                <a:latin typeface="+mn-ea"/>
                <a:ea typeface="+mn-ea"/>
              </a:defRPr>
            </a:lvl3pPr>
            <a:lvl4pPr marL="1600200" indent="-228600">
              <a:buClr>
                <a:srgbClr val="57257D"/>
              </a:buClr>
              <a:buFont typeface="맑은 고딕" panose="020B0503020000020004" pitchFamily="50" charset="-127"/>
              <a:buChar char="■"/>
              <a:defRPr sz="1800">
                <a:latin typeface="+mn-ea"/>
                <a:ea typeface="+mn-ea"/>
              </a:defRPr>
            </a:lvl4pPr>
            <a:lvl5pPr marL="2057400" indent="-228600">
              <a:buClr>
                <a:srgbClr val="57257D"/>
              </a:buClr>
              <a:buFont typeface="맑은 고딕" panose="020B0503020000020004" pitchFamily="50" charset="-127"/>
              <a:buChar char="■"/>
              <a:defRPr sz="1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16772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spect="1" noChangeArrowheads="1"/>
          </p:cNvSpPr>
          <p:nvPr userDrawn="1"/>
        </p:nvSpPr>
        <p:spPr bwMode="auto">
          <a:xfrm>
            <a:off x="11792930" y="6575137"/>
            <a:ext cx="416782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778C18-FB25-4907-9101-ECAC4B5A4A52}" type="slidenum">
              <a:rPr kumimoji="0" lang="en-US" altLang="ko-KR" sz="2500" b="1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2500" b="1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래픽 7">
            <a:extLst>
              <a:ext uri="{FF2B5EF4-FFF2-40B4-BE49-F238E27FC236}">
                <a16:creationId xmlns:a16="http://schemas.microsoft.com/office/drawing/2014/main" id="{DA33F088-519B-5F47-B868-3939775E82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4512" b="29729"/>
          <a:stretch/>
        </p:blipFill>
        <p:spPr>
          <a:xfrm>
            <a:off x="30533" y="3252523"/>
            <a:ext cx="8656267" cy="358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83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98AB-168D-4809-9826-B89B18DB933D}" type="datetimeFigureOut">
              <a:rPr lang="ko-KR" altLang="en-US" smtClean="0"/>
              <a:t>2021-11-08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7875-09B9-4B1E-A68B-BEE640C1284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9021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98AB-168D-4809-9826-B89B18DB933D}" type="datetimeFigureOut">
              <a:rPr lang="ko-KR" altLang="en-US" smtClean="0"/>
              <a:t>2021-11-08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7875-09B9-4B1E-A68B-BEE640C1284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8844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98AB-168D-4809-9826-B89B18DB933D}" type="datetimeFigureOut">
              <a:rPr lang="ko-KR" altLang="en-US" smtClean="0"/>
              <a:t>2021-11-08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7875-09B9-4B1E-A68B-BEE640C1284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5722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98AB-168D-4809-9826-B89B18DB933D}" type="datetimeFigureOut">
              <a:rPr lang="ko-KR" altLang="en-US" smtClean="0"/>
              <a:t>2021-11-08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7875-09B9-4B1E-A68B-BEE640C1284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3351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98AB-168D-4809-9826-B89B18DB933D}" type="datetimeFigureOut">
              <a:rPr lang="ko-KR" altLang="en-US" smtClean="0"/>
              <a:t>2021-11-08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7875-09B9-4B1E-A68B-BEE640C1284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34637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98AB-168D-4809-9826-B89B18DB933D}" type="datetimeFigureOut">
              <a:rPr lang="ko-KR" altLang="en-US" smtClean="0"/>
              <a:t>2021-11-08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7875-09B9-4B1E-A68B-BEE640C1284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0656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98AB-168D-4809-9826-B89B18DB933D}" type="datetimeFigureOut">
              <a:rPr lang="ko-KR" altLang="en-US" smtClean="0"/>
              <a:t>2021-11-08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7875-09B9-4B1E-A68B-BEE640C1284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9709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98AB-168D-4809-9826-B89B18DB933D}" type="datetimeFigureOut">
              <a:rPr lang="ko-KR" altLang="en-US" smtClean="0"/>
              <a:t>2021-11-08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7875-09B9-4B1E-A68B-BEE640C1284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1028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98AB-168D-4809-9826-B89B18DB933D}" type="datetimeFigureOut">
              <a:rPr lang="ko-KR" altLang="en-US" smtClean="0"/>
              <a:t>2021-11-08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7875-09B9-4B1E-A68B-BEE640C1284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41270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98AB-168D-4809-9826-B89B18DB933D}" type="datetimeFigureOut">
              <a:rPr lang="ko-KR" altLang="en-US" smtClean="0"/>
              <a:t>2021-11-08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7875-09B9-4B1E-A68B-BEE640C1284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888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E83BF0-357A-4137-A7CE-DE5D25B763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418F9AE-CD43-4742-BAA9-24AE08CA7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1E4CF5D-2355-4710-92AB-A922E9ECD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98AB-168D-4809-9826-B89B18DB933D}" type="datetimeFigureOut">
              <a:rPr lang="ko-KR" altLang="en-US" smtClean="0"/>
              <a:t>2021-11-08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4280654-B1FC-41B0-BE54-11DA26105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86F94CD-131A-4CEC-A681-D4C0386D0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7875-09B9-4B1E-A68B-BEE640C1284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26130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98AB-168D-4809-9826-B89B18DB933D}" type="datetimeFigureOut">
              <a:rPr lang="ko-KR" altLang="en-US" smtClean="0"/>
              <a:t>2021-11-08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7875-09B9-4B1E-A68B-BEE640C1284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5361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7213-793A-45F2-B76C-E6299AADE4DF}" type="datetimeFigureOut">
              <a:rPr lang="ko-KR" altLang="en-US" smtClean="0"/>
              <a:t>2021-11-08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3A73-1953-48A7-8775-DAEC453D64D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0854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499356-9A21-4549-9AFA-E9C03F13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F309A43-89B6-45B0-9860-5647228A9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7E7857B-40BA-44B5-BB25-B0FABA47A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98AB-168D-4809-9826-B89B18DB933D}" type="datetimeFigureOut">
              <a:rPr lang="ko-KR" altLang="en-US" smtClean="0"/>
              <a:t>2021-11-08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6B17868-B824-4E76-B210-6996B2225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538CFF-E0E1-49BF-A221-B2F0AE4A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7875-09B9-4B1E-A68B-BEE640C1284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32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311D8D-B750-4DE3-BE80-83D356787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385169D-A231-4698-8737-871DDD9C5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D675AB4-6FDA-4776-9E44-9CEF8DEBA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98AB-168D-4809-9826-B89B18DB933D}" type="datetimeFigureOut">
              <a:rPr lang="ko-KR" altLang="en-US" smtClean="0"/>
              <a:t>2021-11-08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438EFDA-B58E-4845-9CB8-0F78CA1DA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3AD94E1-78A3-4921-BA31-AD4B4720D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7875-09B9-4B1E-A68B-BEE640C1284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965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9B0358-5C7A-493F-8020-BAB50AE0E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E1E2D87-6A58-493B-BBC3-BB0C8D2859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51924D3-84A6-4AF3-B846-D2708C2E2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BF84B1C-B4DF-4768-8510-065BDF6A5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98AB-168D-4809-9826-B89B18DB933D}" type="datetimeFigureOut">
              <a:rPr lang="ko-KR" altLang="en-US" smtClean="0"/>
              <a:t>2021-11-08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BCE1D98-46BA-462A-9A9A-6378D5C84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4AF1718-740E-4B18-A3A1-E9E07D5ED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7875-09B9-4B1E-A68B-BEE640C1284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260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B98168-C2F8-4CC4-97D9-4684219F6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62E2A47-D784-4BD3-A7B7-748855B73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91FB556-FFE2-401C-9D20-D7F63306C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680586A-EB0C-4722-867F-D2B1AC750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DF2E66D-93EE-4B9F-A5BB-0CA21F0E73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1045AD7-F013-41AF-A361-3DFE04D39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98AB-168D-4809-9826-B89B18DB933D}" type="datetimeFigureOut">
              <a:rPr lang="ko-KR" altLang="en-US" smtClean="0"/>
              <a:t>2021-11-08</a:t>
            </a:fld>
            <a:endParaRPr lang="ko-KR" alt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DCAD2B8-6BCC-4630-8FF7-E32926A99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E4F2BD8-75A5-4F8E-8C60-AF6E041C3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7875-09B9-4B1E-A68B-BEE640C1284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495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DD1DD8-D682-49FA-8572-35D13DA3E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CA8931C-8106-4B5A-85FF-4BBC374BC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98AB-168D-4809-9826-B89B18DB933D}" type="datetimeFigureOut">
              <a:rPr lang="ko-KR" altLang="en-US" smtClean="0"/>
              <a:t>2021-11-08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4881DDE-C64E-4348-8B02-231C4CF2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2D4D1ED-CEC4-4F49-8CFF-70AC86C0B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7875-09B9-4B1E-A68B-BEE640C1284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893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83125B4-DD3A-415D-8039-615376F82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98AB-168D-4809-9826-B89B18DB933D}" type="datetimeFigureOut">
              <a:rPr lang="ko-KR" altLang="en-US" smtClean="0"/>
              <a:t>2021-11-08</a:t>
            </a:fld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DD032B3-317F-4509-A2EA-8D634CD07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7EB107D-CE59-484E-A282-18895DA2F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7875-09B9-4B1E-A68B-BEE640C1284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490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431A6E"/>
            </a:gs>
            <a:gs pos="100000">
              <a:srgbClr val="7832A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40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lang="ko-KR" altLang="en-US" sz="2400" b="1" kern="1200" dirty="0">
          <a:ln>
            <a:solidFill>
              <a:srgbClr val="1677BB">
                <a:alpha val="0"/>
              </a:srgbClr>
            </a:solidFill>
          </a:ln>
          <a:solidFill>
            <a:schemeClr val="bg1">
              <a:lumMod val="95000"/>
            </a:schemeClr>
          </a:solidFill>
          <a:effectLst>
            <a:outerShdw dist="25400" dir="2700000" algn="tl" rotWithShape="0">
              <a:prstClr val="black">
                <a:alpha val="20000"/>
              </a:prstClr>
            </a:outerShdw>
          </a:effectLst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래픽 7">
            <a:extLst>
              <a:ext uri="{FF2B5EF4-FFF2-40B4-BE49-F238E27FC236}">
                <a16:creationId xmlns:a16="http://schemas.microsoft.com/office/drawing/2014/main" id="{DA33F088-519B-5F47-B868-3939775E82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4512" b="29729"/>
          <a:stretch/>
        </p:blipFill>
        <p:spPr>
          <a:xfrm>
            <a:off x="30533" y="3252523"/>
            <a:ext cx="8656267" cy="358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6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lang="ko-KR" altLang="en-US" sz="2400" b="1" kern="1200" dirty="0">
          <a:ln>
            <a:solidFill>
              <a:srgbClr val="1677BB">
                <a:alpha val="0"/>
              </a:srgbClr>
            </a:solidFill>
          </a:ln>
          <a:solidFill>
            <a:schemeClr val="bg1">
              <a:lumMod val="95000"/>
            </a:schemeClr>
          </a:solidFill>
          <a:effectLst>
            <a:outerShdw dist="25400" dir="2700000" algn="tl" rotWithShape="0">
              <a:prstClr val="black">
                <a:alpha val="20000"/>
              </a:prstClr>
            </a:outerShdw>
          </a:effectLst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8D6C557-23BF-4F78-88CF-6319CA322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8557412-8D5E-4B12-8FC3-5C198F781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723014F-44A8-458E-8F28-158F82DAA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498AB-168D-4809-9826-B89B18DB933D}" type="datetimeFigureOut">
              <a:rPr lang="ko-KR" altLang="en-US" smtClean="0"/>
              <a:t>2021-11-08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1E9F797-BFAF-452C-911C-66BEC18C4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509B453-A7F8-41E4-B3CE-A83065CD3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A7875-09B9-4B1E-A68B-BEE640C1284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395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5" r:id="rId12"/>
    <p:sldLayoutId id="2147483746" r:id="rId13"/>
    <p:sldLayoutId id="2147483649" r:id="rId14"/>
    <p:sldLayoutId id="2147483730" r:id="rId15"/>
    <p:sldLayoutId id="2147483759" r:id="rId16"/>
    <p:sldLayoutId id="2147483760" r:id="rId17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22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dex.go.kr/unify/idxinfo.do?idxCd=4227" TargetMode="Externa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kdca.go.kr/search/search.es?mid=a20101000000" TargetMode="External"/><Relationship Id="rId2" Type="http://schemas.openxmlformats.org/officeDocument/2006/relationships/hyperlink" Target="https://kostat.go.kr/portal/korea/index.action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survey.keis.or.kr/klosa/klosa01.jsp" TargetMode="External"/><Relationship Id="rId5" Type="http://schemas.openxmlformats.org/officeDocument/2006/relationships/hyperlink" Target="https://nhiss.nhis.or.kr/bd/ay/bdaya001iv.do" TargetMode="External"/><Relationship Id="rId4" Type="http://schemas.openxmlformats.org/officeDocument/2006/relationships/hyperlink" Target="https://chs.kdca.go.kr/chs/index.do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1.xml"/></Relationships>
</file>

<file path=ppt/slides/_rels/slide7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B5339F-DE00-4CDF-989C-B4588D636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46301"/>
          </a:xfrm>
        </p:spPr>
        <p:txBody>
          <a:bodyPr>
            <a:normAutofit/>
          </a:bodyPr>
          <a:lstStyle/>
          <a:p>
            <a:r>
              <a:rPr lang="en-US" altLang="ko-KR" sz="4400" dirty="0"/>
              <a:t>1</a:t>
            </a:r>
            <a:r>
              <a:rPr lang="ko-KR" altLang="en-US" sz="4400" dirty="0"/>
              <a:t>차</a:t>
            </a:r>
            <a:r>
              <a:rPr lang="en-US" altLang="ko-KR" sz="4400" dirty="0"/>
              <a:t>:</a:t>
            </a:r>
            <a:r>
              <a:rPr lang="en-US" altLang="ko-KR" sz="4400" dirty="0">
                <a:solidFill>
                  <a:srgbClr val="FF0000"/>
                </a:solidFill>
              </a:rPr>
              <a:t>10</a:t>
            </a:r>
            <a:r>
              <a:rPr lang="ko-KR" altLang="en-US" sz="4400" dirty="0">
                <a:solidFill>
                  <a:srgbClr val="FF0000"/>
                </a:solidFill>
              </a:rPr>
              <a:t>시</a:t>
            </a:r>
            <a:r>
              <a:rPr lang="ko-KR" altLang="en-US" sz="4400" dirty="0"/>
              <a:t>부터 강의를 시작합니다</a:t>
            </a:r>
            <a:r>
              <a:rPr lang="en-US" altLang="ko-KR" sz="4400" dirty="0"/>
              <a:t/>
            </a:r>
            <a:br>
              <a:rPr lang="en-US" altLang="ko-KR" sz="4400" dirty="0"/>
            </a:br>
            <a:r>
              <a:rPr lang="en-US" altLang="ko-KR" sz="4400" dirty="0"/>
              <a:t/>
            </a:r>
            <a:br>
              <a:rPr lang="en-US" altLang="ko-KR" sz="4400" dirty="0"/>
            </a:br>
            <a:r>
              <a:rPr lang="en-US" altLang="ko-KR" sz="4400" dirty="0"/>
              <a:t>2</a:t>
            </a:r>
            <a:r>
              <a:rPr lang="ko-KR" altLang="en-US" sz="4400" dirty="0"/>
              <a:t>차</a:t>
            </a:r>
            <a:r>
              <a:rPr lang="en-US" altLang="ko-KR" sz="4400" dirty="0"/>
              <a:t>:</a:t>
            </a:r>
            <a:r>
              <a:rPr lang="en-US" altLang="ko-KR" sz="4400" dirty="0">
                <a:solidFill>
                  <a:srgbClr val="FF0000"/>
                </a:solidFill>
              </a:rPr>
              <a:t>14</a:t>
            </a:r>
            <a:r>
              <a:rPr lang="ko-KR" altLang="en-US" sz="4400" dirty="0">
                <a:solidFill>
                  <a:srgbClr val="FF0000"/>
                </a:solidFill>
              </a:rPr>
              <a:t>시</a:t>
            </a:r>
            <a:r>
              <a:rPr lang="ko-KR" altLang="en-US" sz="4400" dirty="0"/>
              <a:t>부터 강의를 시작합니다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A261597-7CC0-436F-8AE9-F85F21D10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9869"/>
            <a:ext cx="9144000" cy="1709341"/>
          </a:xfrm>
        </p:spPr>
        <p:txBody>
          <a:bodyPr>
            <a:normAutofit/>
          </a:bodyPr>
          <a:lstStyle/>
          <a:p>
            <a:endParaRPr lang="en-US" altLang="ko-KR" sz="3000" dirty="0" smtClean="0"/>
          </a:p>
          <a:p>
            <a:r>
              <a:rPr lang="ko-KR" altLang="en-US" sz="3000" dirty="0" smtClean="0"/>
              <a:t>강의 </a:t>
            </a:r>
            <a:r>
              <a:rPr lang="ko-KR" altLang="en-US" sz="3000" dirty="0"/>
              <a:t>시작 </a:t>
            </a:r>
            <a:r>
              <a:rPr lang="en-US" altLang="ko-KR" sz="3000" dirty="0"/>
              <a:t>, </a:t>
            </a:r>
            <a:r>
              <a:rPr lang="ko-KR" altLang="en-US" sz="3000" dirty="0"/>
              <a:t>마침 시간에 사진촬영이 있을 예정입니다</a:t>
            </a:r>
            <a:r>
              <a:rPr lang="en-US" altLang="ko-KR" sz="3000" dirty="0"/>
              <a:t>.</a:t>
            </a:r>
          </a:p>
          <a:p>
            <a:r>
              <a:rPr lang="ko-KR" altLang="en-US" sz="3200" dirty="0"/>
              <a:t> 촬영 </a:t>
            </a:r>
            <a:r>
              <a:rPr lang="ko-KR" altLang="en-US" sz="3200" dirty="0" smtClean="0"/>
              <a:t>시에는 </a:t>
            </a:r>
            <a:r>
              <a:rPr lang="ko-KR" altLang="en-US" sz="3200" dirty="0"/>
              <a:t>카메라를 켜 주시기 바랍니다</a:t>
            </a:r>
            <a:r>
              <a:rPr lang="en-US" altLang="ko-KR" sz="3200" dirty="0" smtClean="0"/>
              <a:t>.^^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38417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646E17-DEF0-4770-BA41-962324B56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5736"/>
          </a:xfrm>
        </p:spPr>
        <p:txBody>
          <a:bodyPr/>
          <a:lstStyle/>
          <a:p>
            <a:pPr algn="ctr"/>
            <a:r>
              <a:rPr kumimoji="1" lang="en-US" altLang="ko-KR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Ⅰ. </a:t>
            </a:r>
            <a:r>
              <a:rPr kumimoji="1" lang="ko-KR" altLang="en-US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지표에 대한 이해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0AC8E32-13A4-4B53-B4B6-967FCD94A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038"/>
            <a:ext cx="10515600" cy="47909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altLang="ko-KR" sz="2400" b="1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indent="0">
              <a:buNone/>
            </a:pP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+mn-ea"/>
              </a:rPr>
              <a:t>보건의료 지표로 많이 사용하고 있는 지표</a:t>
            </a: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+mn-ea"/>
              </a:rPr>
              <a:t>보건의료현황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n-ea"/>
              </a:rPr>
              <a:t>을 알려 주는 </a:t>
            </a:r>
            <a:r>
              <a:rPr lang="ko-KR" altLang="en-US" sz="2400" kern="0" spc="0" dirty="0" smtClean="0">
                <a:solidFill>
                  <a:srgbClr val="000000"/>
                </a:solidFill>
                <a:effectLst/>
                <a:latin typeface="+mn-ea"/>
              </a:rPr>
              <a:t>지표</a:t>
            </a:r>
            <a:endParaRPr lang="en-US" altLang="ko-KR" sz="2400" kern="0" spc="0" dirty="0" smtClean="0">
              <a:solidFill>
                <a:srgbClr val="000000"/>
              </a:solidFill>
              <a:effectLst/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400" kern="0" spc="0" dirty="0" smtClean="0">
                <a:solidFill>
                  <a:srgbClr val="000000"/>
                </a:solidFill>
                <a:effectLst/>
                <a:latin typeface="+mn-ea"/>
              </a:rPr>
              <a:t>  (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n-ea"/>
              </a:rPr>
              <a:t>의료이용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n-ea"/>
              </a:rPr>
              <a:t>의료 접근성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n-ea"/>
              </a:rPr>
              <a:t>건강격차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n-ea"/>
              </a:rPr>
              <a:t>미 충족 의료</a:t>
            </a:r>
            <a:r>
              <a:rPr lang="en-US" altLang="ko-KR" sz="2400" kern="0" spc="0" dirty="0" smtClean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2400" kern="0" spc="0" dirty="0" smtClean="0">
                <a:solidFill>
                  <a:srgbClr val="000000"/>
                </a:solidFill>
                <a:effectLst/>
                <a:latin typeface="+mn-ea"/>
              </a:rPr>
              <a:t>지역박탈지수</a:t>
            </a:r>
            <a:r>
              <a:rPr lang="en-US" altLang="ko-KR" sz="2400" kern="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2400" kern="0" dirty="0">
                <a:solidFill>
                  <a:srgbClr val="000000"/>
                </a:solidFill>
                <a:latin typeface="+mn-ea"/>
              </a:rPr>
              <a:t>등</a:t>
            </a:r>
            <a:r>
              <a:rPr lang="en-US" altLang="ko-KR" sz="2400" kern="0" dirty="0">
                <a:solidFill>
                  <a:srgbClr val="000000"/>
                </a:solidFill>
                <a:latin typeface="+mn-ea"/>
              </a:rPr>
              <a:t>)</a:t>
            </a:r>
            <a:endParaRPr lang="ko-KR" altLang="en-US" sz="2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+mn-ea"/>
              </a:rPr>
              <a:t>보건의료자원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n-ea"/>
              </a:rPr>
              <a:t>에 대한 지표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n-ea"/>
              </a:rPr>
              <a:t>인력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n-ea"/>
              </a:rPr>
              <a:t>시설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n-ea"/>
              </a:rPr>
              <a:t>장비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n-ea"/>
              </a:rPr>
              <a:t>예산 등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endParaRPr lang="ko-KR" altLang="en-US" sz="2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+mn-ea"/>
              </a:rPr>
              <a:t>건강결과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n-ea"/>
              </a:rPr>
              <a:t>에 대한 지표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n-ea"/>
              </a:rPr>
              <a:t>출생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n-ea"/>
              </a:rPr>
              <a:t>사망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n-ea"/>
              </a:rPr>
              <a:t>유병률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n-ea"/>
              </a:rPr>
              <a:t>조절률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n-ea"/>
              </a:rPr>
              <a:t>감염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n-ea"/>
              </a:rPr>
              <a:t>손상 등</a:t>
            </a:r>
            <a:endParaRPr lang="en-US" altLang="ko-KR" sz="2400" kern="0" dirty="0">
              <a:solidFill>
                <a:srgbClr val="0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+mn-ea"/>
              </a:rPr>
              <a:t>건강행태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n-ea"/>
              </a:rPr>
              <a:t>에 대한 </a:t>
            </a:r>
            <a:r>
              <a:rPr lang="ko-KR" altLang="en-US" sz="2400" kern="0" spc="0" dirty="0" smtClean="0">
                <a:solidFill>
                  <a:srgbClr val="000000"/>
                </a:solidFill>
                <a:effectLst/>
                <a:latin typeface="+mn-ea"/>
              </a:rPr>
              <a:t>지표</a:t>
            </a:r>
            <a:endParaRPr lang="en-US" altLang="ko-KR" sz="2400" kern="0" spc="0" dirty="0" smtClean="0">
              <a:solidFill>
                <a:srgbClr val="000000"/>
              </a:solidFill>
              <a:effectLst/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4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2400" kern="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2100" kern="0" dirty="0" smtClean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sz="2100" kern="0" dirty="0">
                <a:solidFill>
                  <a:srgbClr val="000000"/>
                </a:solidFill>
                <a:latin typeface="+mn-ea"/>
              </a:rPr>
              <a:t>음주</a:t>
            </a:r>
            <a:r>
              <a:rPr lang="en-US" altLang="ko-KR" sz="21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2100" kern="0" dirty="0">
                <a:solidFill>
                  <a:srgbClr val="000000"/>
                </a:solidFill>
                <a:latin typeface="+mn-ea"/>
              </a:rPr>
              <a:t>흡연</a:t>
            </a:r>
            <a:r>
              <a:rPr lang="en-US" altLang="ko-KR" sz="21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2100" kern="0" dirty="0">
                <a:solidFill>
                  <a:srgbClr val="000000"/>
                </a:solidFill>
                <a:latin typeface="+mn-ea"/>
              </a:rPr>
              <a:t>신체활동 및 수면</a:t>
            </a:r>
            <a:r>
              <a:rPr lang="en-US" altLang="ko-KR" sz="21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2100" kern="0" dirty="0">
                <a:solidFill>
                  <a:srgbClr val="000000"/>
                </a:solidFill>
                <a:latin typeface="+mn-ea"/>
              </a:rPr>
              <a:t>비만 </a:t>
            </a:r>
            <a:r>
              <a:rPr lang="en-US" altLang="ko-KR" sz="2100" kern="0" dirty="0">
                <a:solidFill>
                  <a:srgbClr val="000000"/>
                </a:solidFill>
                <a:latin typeface="+mn-ea"/>
              </a:rPr>
              <a:t>/</a:t>
            </a:r>
            <a:r>
              <a:rPr lang="ko-KR" altLang="en-US" sz="2100" kern="0" dirty="0">
                <a:solidFill>
                  <a:srgbClr val="000000"/>
                </a:solidFill>
                <a:latin typeface="+mn-ea"/>
              </a:rPr>
              <a:t>저체중</a:t>
            </a:r>
            <a:r>
              <a:rPr lang="en-US" altLang="ko-KR" sz="21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2100" kern="0" dirty="0">
                <a:solidFill>
                  <a:srgbClr val="000000"/>
                </a:solidFill>
                <a:latin typeface="+mn-ea"/>
              </a:rPr>
              <a:t>안전</a:t>
            </a:r>
            <a:r>
              <a:rPr lang="en-US" altLang="ko-KR" sz="21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2100" kern="0" dirty="0">
                <a:solidFill>
                  <a:srgbClr val="000000"/>
                </a:solidFill>
                <a:latin typeface="+mn-ea"/>
              </a:rPr>
              <a:t>영양</a:t>
            </a:r>
            <a:r>
              <a:rPr lang="en-US" altLang="ko-KR" sz="21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2100" kern="0" dirty="0" smtClean="0">
                <a:solidFill>
                  <a:srgbClr val="000000"/>
                </a:solidFill>
                <a:latin typeface="+mn-ea"/>
              </a:rPr>
              <a:t>정신건강</a:t>
            </a:r>
            <a:r>
              <a:rPr lang="en-US" altLang="ko-KR" sz="21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2100" kern="0" dirty="0">
                <a:solidFill>
                  <a:srgbClr val="000000"/>
                </a:solidFill>
                <a:latin typeface="+mn-ea"/>
              </a:rPr>
              <a:t>건강증진 및 예방활동 등</a:t>
            </a:r>
            <a:r>
              <a:rPr lang="en-US" altLang="ko-KR" sz="2100" kern="0" dirty="0">
                <a:solidFill>
                  <a:srgbClr val="000000"/>
                </a:solidFill>
                <a:latin typeface="+mn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+mn-ea"/>
              </a:rPr>
              <a:t>인구</a:t>
            </a: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+mn-ea"/>
              </a:rPr>
              <a:t>,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+mn-ea"/>
              </a:rPr>
              <a:t>사회</a:t>
            </a: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+mn-ea"/>
              </a:rPr>
              <a:t>,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+mn-ea"/>
              </a:rPr>
              <a:t>경제적 요인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n-ea"/>
              </a:rPr>
              <a:t>에 대한 지표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n-ea"/>
              </a:rPr>
              <a:t>고령화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n-ea"/>
              </a:rPr>
              <a:t>취약인구비율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n-ea"/>
              </a:rPr>
              <a:t>도서산간비율 등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endParaRPr lang="ko-KR" altLang="en-US" sz="2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7186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25360F-67ED-4C8D-98F5-D59C41BAD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521018" cy="2211333"/>
          </a:xfrm>
        </p:spPr>
        <p:txBody>
          <a:bodyPr/>
          <a:lstStyle/>
          <a:p>
            <a:pPr algn="ctr"/>
            <a:r>
              <a:rPr lang="ko-KR" altLang="en-US" b="1" dirty="0">
                <a:solidFill>
                  <a:srgbClr val="7832AC"/>
                </a:solidFill>
              </a:rPr>
              <a:t>예시</a:t>
            </a:r>
            <a:r>
              <a:rPr lang="en-US" altLang="ko-KR" b="1" dirty="0">
                <a:solidFill>
                  <a:srgbClr val="7832AC"/>
                </a:solidFill>
              </a:rPr>
              <a:t/>
            </a:r>
            <a:br>
              <a:rPr lang="en-US" altLang="ko-KR" b="1" dirty="0">
                <a:solidFill>
                  <a:srgbClr val="7832AC"/>
                </a:solidFill>
              </a:rPr>
            </a:br>
            <a:r>
              <a:rPr lang="ko-KR" altLang="en-US" sz="4800" b="1" dirty="0">
                <a:solidFill>
                  <a:srgbClr val="7832AC"/>
                </a:solidFill>
              </a:rPr>
              <a:t>지표 데이터와 정책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D02C5A2-260B-4DD8-A0DC-D526C1883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559" y="4608713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en-US" altLang="ko-KR" sz="3200" b="1" dirty="0">
                <a:solidFill>
                  <a:srgbClr val="7832AC"/>
                </a:solidFill>
              </a:rPr>
              <a:t>-</a:t>
            </a:r>
            <a:r>
              <a:rPr lang="ko-KR" altLang="en-US" sz="3200" b="1" dirty="0">
                <a:solidFill>
                  <a:srgbClr val="7832AC"/>
                </a:solidFill>
              </a:rPr>
              <a:t>인구</a:t>
            </a:r>
            <a:r>
              <a:rPr lang="en-US" altLang="ko-KR" sz="3200" b="1" dirty="0">
                <a:solidFill>
                  <a:srgbClr val="7832AC"/>
                </a:solidFill>
              </a:rPr>
              <a:t>, </a:t>
            </a:r>
            <a:r>
              <a:rPr lang="ko-KR" altLang="en-US" sz="3200" b="1" dirty="0">
                <a:solidFill>
                  <a:srgbClr val="7832AC"/>
                </a:solidFill>
              </a:rPr>
              <a:t>합계출산율 그리고 출산 정책</a:t>
            </a:r>
            <a:r>
              <a:rPr lang="en-US" altLang="ko-KR" sz="3200" b="1" dirty="0">
                <a:solidFill>
                  <a:srgbClr val="7832AC"/>
                </a:solidFill>
              </a:rPr>
              <a:t>-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50101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F79A55CF-3C96-4BB8-9556-CCBB5E4AC8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984144"/>
              </p:ext>
            </p:extLst>
          </p:nvPr>
        </p:nvGraphicFramePr>
        <p:xfrm>
          <a:off x="508115" y="941473"/>
          <a:ext cx="11175769" cy="526983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892277">
                  <a:extLst>
                    <a:ext uri="{9D8B030D-6E8A-4147-A177-3AD203B41FA5}">
                      <a16:colId xmlns:a16="http://schemas.microsoft.com/office/drawing/2014/main" val="589896546"/>
                    </a:ext>
                  </a:extLst>
                </a:gridCol>
                <a:gridCol w="3269781">
                  <a:extLst>
                    <a:ext uri="{9D8B030D-6E8A-4147-A177-3AD203B41FA5}">
                      <a16:colId xmlns:a16="http://schemas.microsoft.com/office/drawing/2014/main" val="1979242791"/>
                    </a:ext>
                  </a:extLst>
                </a:gridCol>
                <a:gridCol w="6013711">
                  <a:extLst>
                    <a:ext uri="{9D8B030D-6E8A-4147-A177-3AD203B41FA5}">
                      <a16:colId xmlns:a16="http://schemas.microsoft.com/office/drawing/2014/main" val="801166979"/>
                    </a:ext>
                  </a:extLst>
                </a:gridCol>
              </a:tblGrid>
              <a:tr h="1053966">
                <a:tc row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산아 제한 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정책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1960</a:t>
                      </a:r>
                      <a:r>
                        <a:rPr lang="ko-KR" altLang="en-US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년대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(1960</a:t>
                      </a:r>
                      <a:r>
                        <a:rPr lang="ko-KR" altLang="en-US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년 합계출산율 </a:t>
                      </a:r>
                      <a:r>
                        <a:rPr lang="en-US" altLang="ko-KR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6.0</a:t>
                      </a:r>
                      <a:r>
                        <a:rPr lang="ko-KR" altLang="en-US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명</a:t>
                      </a:r>
                      <a:r>
                        <a:rPr lang="en-US" altLang="ko-KR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)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덮어놓고 낳다 보면 거지꼴을 못 면한다</a:t>
                      </a:r>
                      <a:r>
                        <a:rPr lang="en-US" altLang="ko-KR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. 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하나씩만 낳아도 삼천리는 초만원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825996162"/>
                  </a:ext>
                </a:extLst>
              </a:tr>
              <a:tr h="105396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1970</a:t>
                      </a:r>
                      <a:r>
                        <a:rPr lang="ko-KR" altLang="en-US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년대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(1970</a:t>
                      </a:r>
                      <a:r>
                        <a:rPr lang="ko-KR" altLang="en-US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년 합계출산율 </a:t>
                      </a:r>
                      <a:r>
                        <a:rPr lang="en-US" altLang="ko-KR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4.53</a:t>
                      </a:r>
                      <a:r>
                        <a:rPr lang="ko-KR" altLang="en-US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명</a:t>
                      </a:r>
                      <a:r>
                        <a:rPr lang="en-US" altLang="ko-KR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)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딸 아들 구별 말고 둘만 낳아 잘 기르자</a:t>
                      </a:r>
                      <a:r>
                        <a:rPr lang="en-US" altLang="ko-KR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. 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1976</a:t>
                      </a:r>
                      <a:r>
                        <a:rPr lang="ko-KR" altLang="en-US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년을 ‘나라사랑 피임으로의 해’ 로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482943409"/>
                  </a:ext>
                </a:extLst>
              </a:tr>
              <a:tr h="105396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1980</a:t>
                      </a:r>
                      <a:r>
                        <a:rPr lang="ko-KR" altLang="en-US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년대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(1983</a:t>
                      </a:r>
                      <a:r>
                        <a:rPr lang="ko-KR" altLang="en-US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년 합계출산율 </a:t>
                      </a:r>
                      <a:r>
                        <a:rPr lang="en-US" altLang="ko-KR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2.06</a:t>
                      </a:r>
                      <a:r>
                        <a:rPr lang="ko-KR" altLang="en-US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명</a:t>
                      </a:r>
                      <a:r>
                        <a:rPr lang="en-US" altLang="ko-KR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)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rgbClr val="E6D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잘 키운 딸 하나 열 아들 안 부럽다</a:t>
                      </a:r>
                      <a:r>
                        <a:rPr lang="en-US" altLang="ko-KR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. 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셋부터는 부끄럽습니다</a:t>
                      </a:r>
                      <a:r>
                        <a:rPr lang="en-US" altLang="ko-KR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.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rgbClr val="E6D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039231"/>
                  </a:ext>
                </a:extLst>
              </a:tr>
              <a:tr h="105396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성비 불균형 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감소 정책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1990</a:t>
                      </a:r>
                      <a:r>
                        <a:rPr lang="ko-KR" altLang="en-US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년대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(1998</a:t>
                      </a:r>
                      <a:r>
                        <a:rPr lang="ko-KR" altLang="en-US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년 합계출산율 </a:t>
                      </a:r>
                      <a:r>
                        <a:rPr lang="en-US" altLang="ko-KR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1.57</a:t>
                      </a:r>
                      <a:r>
                        <a:rPr lang="ko-KR" altLang="en-US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명</a:t>
                      </a:r>
                      <a:r>
                        <a:rPr lang="en-US" altLang="ko-KR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)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선생님 착한 일 하면 여자 짝꿍 시켜주나요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188729"/>
                  </a:ext>
                </a:extLst>
              </a:tr>
              <a:tr h="105396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출산장려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정책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2009</a:t>
                      </a:r>
                      <a:r>
                        <a:rPr lang="ko-KR" altLang="en-US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년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(2009</a:t>
                      </a:r>
                      <a:r>
                        <a:rPr lang="ko-KR" altLang="en-US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년 합계출산율 </a:t>
                      </a:r>
                      <a:r>
                        <a:rPr lang="en-US" altLang="ko-KR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1.14</a:t>
                      </a:r>
                      <a:r>
                        <a:rPr lang="ko-KR" altLang="en-US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명</a:t>
                      </a:r>
                      <a:r>
                        <a:rPr lang="en-US" altLang="ko-KR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)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자녀에게 가장 좋은 선물은 동생입니다</a:t>
                      </a:r>
                      <a:r>
                        <a:rPr lang="en-US" altLang="ko-KR" sz="1600" b="1" kern="0" spc="10" dirty="0">
                          <a:solidFill>
                            <a:srgbClr val="221E1F"/>
                          </a:solidFill>
                          <a:effectLst/>
                        </a:rPr>
                        <a:t>.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29560928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B1830369-6AC1-4B43-A403-C0F6E8B28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23" y="1304007"/>
            <a:ext cx="1512335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FA25EB-676F-4B22-B75C-770B224E45F7}"/>
              </a:ext>
            </a:extLst>
          </p:cNvPr>
          <p:cNvSpPr txBox="1"/>
          <p:nvPr/>
        </p:nvSpPr>
        <p:spPr>
          <a:xfrm>
            <a:off x="2331118" y="328681"/>
            <a:ext cx="673768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/>
              <a:t>출산 정책의 변화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DF620B-511F-49D3-B42E-11046DB36993}"/>
              </a:ext>
            </a:extLst>
          </p:cNvPr>
          <p:cNvSpPr txBox="1"/>
          <p:nvPr/>
        </p:nvSpPr>
        <p:spPr>
          <a:xfrm>
            <a:off x="8559592" y="6344653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KDI</a:t>
            </a:r>
            <a:r>
              <a:rPr lang="ko-KR" altLang="en-US" dirty="0"/>
              <a:t>경제정보센터 자료 참조</a:t>
            </a:r>
          </a:p>
        </p:txBody>
      </p:sp>
    </p:spTree>
    <p:extLst>
      <p:ext uri="{BB962C8B-B14F-4D97-AF65-F5344CB8AC3E}">
        <p14:creationId xmlns:p14="http://schemas.microsoft.com/office/powerpoint/2010/main" val="3429351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11DC3A-8B8D-4FCE-B50C-5E866362C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9208"/>
            <a:ext cx="10515600" cy="722698"/>
          </a:xfrm>
        </p:spPr>
        <p:txBody>
          <a:bodyPr>
            <a:normAutofit/>
          </a:bodyPr>
          <a:lstStyle/>
          <a:p>
            <a:pPr algn="ctr"/>
            <a:r>
              <a:rPr lang="ko-KR" altLang="en-US" b="1" dirty="0">
                <a:solidFill>
                  <a:srgbClr val="7832AC"/>
                </a:solidFill>
              </a:rPr>
              <a:t>총인구 수로 파악한 인구</a:t>
            </a:r>
            <a:endParaRPr lang="ko-KR" altLang="en-US" sz="2200" b="1" dirty="0">
              <a:solidFill>
                <a:srgbClr val="7832AC"/>
              </a:solidFill>
            </a:endParaRPr>
          </a:p>
        </p:txBody>
      </p:sp>
      <p:pic>
        <p:nvPicPr>
          <p:cNvPr id="9" name="내용 개체 틀 8">
            <a:extLst>
              <a:ext uri="{FF2B5EF4-FFF2-40B4-BE49-F238E27FC236}">
                <a16:creationId xmlns:a16="http://schemas.microsoft.com/office/drawing/2014/main" id="{08BEDF64-986A-4891-BD8F-DE21F153B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0699" y="1343608"/>
            <a:ext cx="9711611" cy="4142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CCB434-CACE-43E4-BD23-14E0B6AB9CAB}"/>
              </a:ext>
            </a:extLst>
          </p:cNvPr>
          <p:cNvSpPr txBox="1"/>
          <p:nvPr/>
        </p:nvSpPr>
        <p:spPr>
          <a:xfrm>
            <a:off x="1556793" y="5782461"/>
            <a:ext cx="9643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이 지표로는  연도별 </a:t>
            </a:r>
            <a:r>
              <a:rPr lang="ko-KR" altLang="en-US" dirty="0">
                <a:solidFill>
                  <a:srgbClr val="FF0000"/>
                </a:solidFill>
              </a:rPr>
              <a:t>인구의 증감 내용을 확인할 </a:t>
            </a:r>
            <a:r>
              <a:rPr lang="ko-KR" altLang="en-US" dirty="0"/>
              <a:t>수 있음</a:t>
            </a:r>
            <a:endParaRPr lang="en-US" altLang="ko-KR" dirty="0"/>
          </a:p>
          <a:p>
            <a:r>
              <a:rPr lang="ko-KR" altLang="en-US" sz="1400" dirty="0"/>
              <a:t>                                                                                                     출처</a:t>
            </a:r>
            <a:r>
              <a:rPr lang="en-US" altLang="ko-KR" sz="1400" dirty="0"/>
              <a:t>: </a:t>
            </a:r>
            <a:r>
              <a:rPr lang="ko-KR" altLang="en-US" sz="1400" dirty="0"/>
              <a:t>통계청</a:t>
            </a:r>
            <a:r>
              <a:rPr lang="en-US" altLang="ko-KR" sz="1400" dirty="0"/>
              <a:t>(2019)</a:t>
            </a:r>
            <a:r>
              <a:rPr lang="ko-KR" altLang="en-US" sz="1400" dirty="0"/>
              <a:t>「장래인구추계 </a:t>
            </a:r>
            <a:r>
              <a:rPr lang="en-US" altLang="ko-KR" sz="1400" dirty="0"/>
              <a:t>2017-2067</a:t>
            </a:r>
            <a:r>
              <a:rPr lang="ko-KR" altLang="en-US" sz="1400" dirty="0"/>
              <a:t>년」中 중위추계 결과</a:t>
            </a:r>
          </a:p>
        </p:txBody>
      </p:sp>
      <p:sp>
        <p:nvSpPr>
          <p:cNvPr id="12" name="화살표: 위로 구부러짐 11">
            <a:extLst>
              <a:ext uri="{FF2B5EF4-FFF2-40B4-BE49-F238E27FC236}">
                <a16:creationId xmlns:a16="http://schemas.microsoft.com/office/drawing/2014/main" id="{18612FC9-EBDE-48A1-A032-6B6972181034}"/>
              </a:ext>
            </a:extLst>
          </p:cNvPr>
          <p:cNvSpPr/>
          <p:nvPr/>
        </p:nvSpPr>
        <p:spPr>
          <a:xfrm rot="20912595">
            <a:off x="3383771" y="3283999"/>
            <a:ext cx="7754899" cy="1402947"/>
          </a:xfrm>
          <a:prstGeom prst="curved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4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62B9C5-441A-49F1-AE22-9ECB35370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819"/>
            <a:ext cx="10515600" cy="684029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b="1" dirty="0">
                <a:solidFill>
                  <a:srgbClr val="7832AC"/>
                </a:solidFill>
              </a:rPr>
              <a:t>장래 추계인구로 확인한 인구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6BC2D2A-D3E9-403D-9F12-27522DCC9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284"/>
            <a:ext cx="10515600" cy="537089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>
                <a:latin typeface="+mn-ea"/>
              </a:rPr>
              <a:t>인구추계는 장래 인구변동에 대한 가정을 토대로 작성하였으므로</a:t>
            </a:r>
            <a:r>
              <a:rPr lang="en-US" altLang="ko-KR" sz="2400" dirty="0">
                <a:latin typeface="+mn-ea"/>
              </a:rPr>
              <a:t>, </a:t>
            </a:r>
            <a:r>
              <a:rPr lang="ko-KR" altLang="en-US" sz="2400" dirty="0">
                <a:latin typeface="+mn-ea"/>
              </a:rPr>
              <a:t>장래의 실제인구와는 다를 수 있음</a:t>
            </a:r>
            <a:r>
              <a:rPr lang="en-US" altLang="ko-KR" sz="2400" dirty="0">
                <a:latin typeface="+mn-ea"/>
              </a:rPr>
              <a:t>.</a:t>
            </a:r>
            <a:r>
              <a:rPr lang="ko-KR" altLang="en-US" sz="2400" dirty="0">
                <a:latin typeface="+mn-ea"/>
              </a:rPr>
              <a:t> 시간이 경과할수록 추계결과의 불확실성이 </a:t>
            </a:r>
            <a:endParaRPr lang="en-US" altLang="ko-KR" sz="2400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400" dirty="0">
                <a:latin typeface="+mn-ea"/>
              </a:rPr>
              <a:t>  </a:t>
            </a:r>
            <a:r>
              <a:rPr lang="ko-KR" altLang="en-US" sz="2400" dirty="0">
                <a:latin typeface="+mn-ea"/>
              </a:rPr>
              <a:t>증가하게 됨</a:t>
            </a:r>
            <a:endParaRPr lang="en-US" altLang="ko-KR" sz="24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>
                <a:latin typeface="+mn-ea"/>
              </a:rPr>
              <a:t>장래인구추계는 </a:t>
            </a:r>
            <a:r>
              <a:rPr lang="en-US" altLang="ko-KR" sz="2400" dirty="0">
                <a:latin typeface="+mn-ea"/>
              </a:rPr>
              <a:t>7</a:t>
            </a:r>
            <a:r>
              <a:rPr lang="ko-KR" altLang="en-US" sz="2400" dirty="0">
                <a:latin typeface="+mn-ea"/>
              </a:rPr>
              <a:t>월 </a:t>
            </a:r>
            <a:r>
              <a:rPr lang="en-US" altLang="ko-KR" sz="2400" dirty="0">
                <a:latin typeface="+mn-ea"/>
              </a:rPr>
              <a:t>1</a:t>
            </a:r>
            <a:r>
              <a:rPr lang="ko-KR" altLang="en-US" sz="2400" dirty="0">
                <a:latin typeface="+mn-ea"/>
              </a:rPr>
              <a:t>일 시점의 인구이며</a:t>
            </a:r>
            <a:r>
              <a:rPr lang="en-US" altLang="ko-KR" sz="2400" dirty="0">
                <a:latin typeface="+mn-ea"/>
              </a:rPr>
              <a:t>, </a:t>
            </a:r>
            <a:r>
              <a:rPr lang="ko-KR" altLang="en-US" sz="2400" dirty="0">
                <a:latin typeface="+mn-ea"/>
              </a:rPr>
              <a:t>대한민국에 </a:t>
            </a:r>
            <a:r>
              <a:rPr lang="en-US" altLang="ko-KR" sz="2400" dirty="0">
                <a:latin typeface="+mn-ea"/>
              </a:rPr>
              <a:t>3</a:t>
            </a:r>
            <a:r>
              <a:rPr lang="ko-KR" altLang="en-US" sz="2400" dirty="0">
                <a:latin typeface="+mn-ea"/>
              </a:rPr>
              <a:t>개월 이상 </a:t>
            </a:r>
            <a:endParaRPr lang="en-US" altLang="ko-KR" sz="2400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400" dirty="0">
                <a:latin typeface="+mn-ea"/>
              </a:rPr>
              <a:t>  </a:t>
            </a:r>
            <a:r>
              <a:rPr lang="ko-KR" altLang="en-US" sz="2400" dirty="0">
                <a:latin typeface="+mn-ea"/>
              </a:rPr>
              <a:t>거주하는 내국인과 외국인을 포함하여 작성함</a:t>
            </a:r>
            <a:endParaRPr lang="en-US" altLang="ko-KR" sz="24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>
                <a:latin typeface="+mn-ea"/>
              </a:rPr>
              <a:t>거주 여부에 관계없이 등록된 내국인과 재외국민을 포함하는 </a:t>
            </a:r>
            <a:endParaRPr lang="en-US" altLang="ko-KR" sz="2400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400" dirty="0">
                <a:latin typeface="+mn-ea"/>
              </a:rPr>
              <a:t>  </a:t>
            </a:r>
            <a:r>
              <a:rPr lang="ko-KR" altLang="en-US" sz="2400" dirty="0">
                <a:latin typeface="+mn-ea"/>
              </a:rPr>
              <a:t>주민등록인구와는 차이가 있음</a:t>
            </a:r>
            <a:r>
              <a:rPr lang="en-US" altLang="ko-KR" sz="2400" dirty="0">
                <a:latin typeface="+mn-ea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참고</a:t>
            </a:r>
            <a:r>
              <a:rPr lang="en-US" altLang="ko-KR" sz="1600" dirty="0">
                <a:latin typeface="+mn-ea"/>
              </a:rPr>
              <a:t>)2017</a:t>
            </a:r>
            <a:r>
              <a:rPr lang="ko-KR" altLang="en-US" sz="1600" dirty="0">
                <a:latin typeface="+mn-ea"/>
              </a:rPr>
              <a:t>년 </a:t>
            </a:r>
            <a:r>
              <a:rPr lang="en-US" altLang="ko-KR" sz="1600" dirty="0">
                <a:latin typeface="+mn-ea"/>
              </a:rPr>
              <a:t>7</a:t>
            </a:r>
            <a:r>
              <a:rPr lang="ko-KR" altLang="en-US" sz="1600" dirty="0">
                <a:latin typeface="+mn-ea"/>
              </a:rPr>
              <a:t>월 </a:t>
            </a:r>
            <a:r>
              <a:rPr lang="en-US" altLang="ko-KR" sz="1600" dirty="0">
                <a:latin typeface="+mn-ea"/>
              </a:rPr>
              <a:t>1</a:t>
            </a:r>
            <a:r>
              <a:rPr lang="ko-KR" altLang="en-US" sz="1600" dirty="0">
                <a:latin typeface="+mn-ea"/>
              </a:rPr>
              <a:t>일 기준 인구는 </a:t>
            </a:r>
            <a:r>
              <a:rPr lang="en-US" altLang="ko-KR" sz="1600" dirty="0">
                <a:latin typeface="+mn-ea"/>
              </a:rPr>
              <a:t>5,136</a:t>
            </a:r>
            <a:r>
              <a:rPr lang="ko-KR" altLang="en-US" sz="1600" dirty="0">
                <a:latin typeface="+mn-ea"/>
              </a:rPr>
              <a:t>만명으로</a:t>
            </a:r>
            <a:r>
              <a:rPr lang="en-US" altLang="ko-KR" sz="1600" dirty="0">
                <a:latin typeface="+mn-ea"/>
              </a:rPr>
              <a:t>, 2017</a:t>
            </a:r>
            <a:r>
              <a:rPr lang="ko-KR" altLang="en-US" sz="1600" dirty="0">
                <a:latin typeface="+mn-ea"/>
              </a:rPr>
              <a:t>년 </a:t>
            </a:r>
            <a:r>
              <a:rPr lang="en-US" altLang="ko-KR" sz="1600" dirty="0">
                <a:latin typeface="+mn-ea"/>
              </a:rPr>
              <a:t>11</a:t>
            </a:r>
            <a:r>
              <a:rPr lang="ko-KR" altLang="en-US" sz="1600" dirty="0">
                <a:latin typeface="+mn-ea"/>
              </a:rPr>
              <a:t>월 </a:t>
            </a:r>
            <a:r>
              <a:rPr lang="en-US" altLang="ko-KR" sz="1600" dirty="0">
                <a:latin typeface="+mn-ea"/>
              </a:rPr>
              <a:t>1</a:t>
            </a:r>
            <a:r>
              <a:rPr lang="ko-KR" altLang="en-US" sz="1600" dirty="0">
                <a:latin typeface="+mn-ea"/>
              </a:rPr>
              <a:t>일 인구총조사 인구 </a:t>
            </a:r>
            <a:r>
              <a:rPr lang="en-US" altLang="ko-KR" sz="1600" dirty="0">
                <a:latin typeface="+mn-ea"/>
              </a:rPr>
              <a:t>5,142</a:t>
            </a:r>
            <a:r>
              <a:rPr lang="ko-KR" altLang="en-US" sz="1600" dirty="0">
                <a:latin typeface="+mn-ea"/>
              </a:rPr>
              <a:t>만 명보다 </a:t>
            </a:r>
            <a:r>
              <a:rPr lang="en-US" altLang="ko-KR" sz="1600" dirty="0">
                <a:latin typeface="+mn-ea"/>
              </a:rPr>
              <a:t>6</a:t>
            </a:r>
            <a:r>
              <a:rPr lang="ko-KR" altLang="en-US" sz="1600" dirty="0">
                <a:latin typeface="+mn-ea"/>
              </a:rPr>
              <a:t>만명 적음</a:t>
            </a:r>
          </a:p>
        </p:txBody>
      </p:sp>
    </p:spTree>
    <p:extLst>
      <p:ext uri="{BB962C8B-B14F-4D97-AF65-F5344CB8AC3E}">
        <p14:creationId xmlns:p14="http://schemas.microsoft.com/office/powerpoint/2010/main" val="1489015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F83FD4-CD55-411E-86A2-DC7F663E3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6158"/>
          </a:xfrm>
        </p:spPr>
        <p:txBody>
          <a:bodyPr/>
          <a:lstStyle/>
          <a:p>
            <a:pPr algn="ctr"/>
            <a:r>
              <a:rPr kumimoji="1" lang="ko-KR" altLang="en-US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인구성장률과 출산 정책 과정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3F29852-94A1-45C1-BCA9-D7B01F765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957" y="1732859"/>
            <a:ext cx="1065468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altLang="ko-KR" sz="3200" b="1" dirty="0"/>
          </a:p>
          <a:p>
            <a:pPr>
              <a:lnSpc>
                <a:spcPct val="150000"/>
              </a:lnSpc>
            </a:pPr>
            <a:r>
              <a:rPr lang="ko-KR" altLang="en-US" b="0" i="0" dirty="0">
                <a:effectLst/>
                <a:latin typeface="+mn-ea"/>
              </a:rPr>
              <a:t>한국의 인구는 </a:t>
            </a:r>
            <a:r>
              <a:rPr lang="en-US" altLang="ko-KR" b="0" i="0" dirty="0">
                <a:effectLst/>
                <a:latin typeface="+mn-ea"/>
              </a:rPr>
              <a:t>1955-1960</a:t>
            </a:r>
            <a:r>
              <a:rPr lang="ko-KR" altLang="en-US" b="0" i="0" dirty="0">
                <a:effectLst/>
                <a:latin typeface="+mn-ea"/>
              </a:rPr>
              <a:t>년 사이 전후 베이비붐 현상으로 </a:t>
            </a:r>
            <a:endParaRPr lang="en-US" altLang="ko-KR" b="0" i="0" dirty="0">
              <a:effectLst/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b="0" i="0" dirty="0">
                <a:effectLst/>
                <a:latin typeface="+mn-ea"/>
              </a:rPr>
              <a:t>  3.0%</a:t>
            </a:r>
            <a:r>
              <a:rPr lang="ko-KR" altLang="en-US" b="0" i="0" dirty="0">
                <a:effectLst/>
                <a:latin typeface="+mn-ea"/>
              </a:rPr>
              <a:t>의 가장 높은 성장률을 기록하였고</a:t>
            </a:r>
            <a:r>
              <a:rPr lang="en-US" altLang="ko-KR" b="0" i="0" dirty="0">
                <a:effectLst/>
                <a:latin typeface="+mn-ea"/>
              </a:rPr>
              <a:t>,</a:t>
            </a:r>
            <a:r>
              <a:rPr lang="ko-KR" altLang="en-US" b="0" i="0" dirty="0">
                <a:effectLst/>
                <a:latin typeface="+mn-ea"/>
              </a:rPr>
              <a:t> </a:t>
            </a:r>
            <a:r>
              <a:rPr lang="en-US" altLang="ko-KR" b="0" i="0" dirty="0">
                <a:effectLst/>
                <a:latin typeface="+mn-ea"/>
              </a:rPr>
              <a:t>1960</a:t>
            </a:r>
            <a:r>
              <a:rPr lang="ko-KR" altLang="en-US" b="0" i="0" dirty="0">
                <a:effectLst/>
                <a:latin typeface="+mn-ea"/>
              </a:rPr>
              <a:t>년까지 급격히 증가함</a:t>
            </a:r>
            <a:r>
              <a:rPr lang="en-US" altLang="ko-KR" dirty="0">
                <a:latin typeface="+mn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n-ea"/>
              </a:rPr>
              <a:t>1</a:t>
            </a:r>
            <a:r>
              <a:rPr lang="ko-KR" altLang="en-US" dirty="0">
                <a:latin typeface="+mn-ea"/>
              </a:rPr>
              <a:t>차 베이이붐</a:t>
            </a:r>
            <a:r>
              <a:rPr lang="en-US" altLang="ko-KR" dirty="0">
                <a:latin typeface="+mn-ea"/>
              </a:rPr>
              <a:t>(1955~1963), 2</a:t>
            </a:r>
            <a:r>
              <a:rPr lang="ko-KR" altLang="en-US" dirty="0">
                <a:latin typeface="+mn-ea"/>
              </a:rPr>
              <a:t>차 베이비붐</a:t>
            </a:r>
            <a:r>
              <a:rPr lang="en-US" altLang="ko-KR" dirty="0">
                <a:latin typeface="+mn-ea"/>
              </a:rPr>
              <a:t>(1968~1974)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b="0" i="0" dirty="0">
                <a:effectLst/>
                <a:latin typeface="+mn-ea"/>
              </a:rPr>
              <a:t>  한국전쟁 이후 남한으로의 인구 유입과 </a:t>
            </a:r>
            <a:r>
              <a:rPr lang="en-US" altLang="ko-KR" b="0" i="0" dirty="0">
                <a:effectLst/>
                <a:latin typeface="+mn-ea"/>
              </a:rPr>
              <a:t>1, 2</a:t>
            </a:r>
            <a:r>
              <a:rPr lang="ko-KR" altLang="en-US" b="0" i="0" dirty="0">
                <a:effectLst/>
                <a:latin typeface="+mn-ea"/>
              </a:rPr>
              <a:t>차 베이비붐</a:t>
            </a:r>
            <a:r>
              <a:rPr lang="en-US" altLang="ko-KR" b="0" i="0" dirty="0">
                <a:effectLst/>
                <a:latin typeface="+mn-ea"/>
              </a:rPr>
              <a:t>(′55</a:t>
            </a:r>
            <a:r>
              <a:rPr lang="ko-KR" altLang="en-US" b="0" i="0" dirty="0">
                <a:effectLst/>
                <a:latin typeface="+mn-ea"/>
              </a:rPr>
              <a:t>년</a:t>
            </a:r>
            <a:r>
              <a:rPr lang="en-US" altLang="ko-KR" b="0" i="0" dirty="0">
                <a:effectLst/>
                <a:latin typeface="+mn-ea"/>
              </a:rPr>
              <a:t>~′74</a:t>
            </a:r>
            <a:r>
              <a:rPr lang="ko-KR" altLang="en-US" b="0" i="0" dirty="0">
                <a:effectLst/>
                <a:latin typeface="+mn-ea"/>
              </a:rPr>
              <a:t>년</a:t>
            </a:r>
            <a:r>
              <a:rPr lang="en-US" altLang="ko-KR" b="0" i="0" dirty="0">
                <a:effectLst/>
                <a:latin typeface="+mn-ea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b="0" i="0" dirty="0">
                <a:effectLst/>
                <a:latin typeface="+mn-ea"/>
              </a:rPr>
              <a:t>  </a:t>
            </a:r>
            <a:r>
              <a:rPr lang="ko-KR" altLang="en-US" b="0" i="0" dirty="0">
                <a:effectLst/>
                <a:latin typeface="+mn-ea"/>
              </a:rPr>
              <a:t>시기의 인구 증가로 </a:t>
            </a:r>
            <a:r>
              <a:rPr lang="en-US" altLang="ko-KR" b="0" i="0" dirty="0">
                <a:effectLst/>
                <a:latin typeface="+mn-ea"/>
              </a:rPr>
              <a:t>1961</a:t>
            </a:r>
            <a:r>
              <a:rPr lang="ko-KR" altLang="en-US" b="0" i="0" dirty="0">
                <a:effectLst/>
                <a:latin typeface="+mn-ea"/>
              </a:rPr>
              <a:t>년부터 출산 억제 정책이 시행됨</a:t>
            </a:r>
            <a:endParaRPr lang="en-US" altLang="ko-KR" b="0" i="0" dirty="0"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3567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CE2020-0174-427A-9F53-3489E2744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451" y="4186989"/>
            <a:ext cx="10515600" cy="246406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i="0" dirty="0">
                <a:solidFill>
                  <a:srgbClr val="FF0000"/>
                </a:solidFill>
                <a:effectLst/>
                <a:latin typeface="나눔고딕"/>
              </a:rPr>
              <a:t>그러나</a:t>
            </a:r>
            <a:r>
              <a:rPr lang="en-US" altLang="ko-KR" sz="2000" b="1" i="0" dirty="0">
                <a:solidFill>
                  <a:srgbClr val="000000"/>
                </a:solidFill>
                <a:effectLst/>
                <a:latin typeface="나눔고딕"/>
              </a:rPr>
              <a:t/>
            </a:r>
            <a:br>
              <a:rPr lang="en-US" altLang="ko-KR" sz="2000" b="1" i="0" dirty="0">
                <a:solidFill>
                  <a:srgbClr val="000000"/>
                </a:solidFill>
                <a:effectLst/>
                <a:latin typeface="나눔고딕"/>
              </a:rPr>
            </a:br>
            <a:r>
              <a:rPr lang="ko-KR" altLang="en-US" sz="2000" b="1" i="0" dirty="0">
                <a:solidFill>
                  <a:srgbClr val="000000"/>
                </a:solidFill>
                <a:effectLst/>
                <a:latin typeface="나눔고딕"/>
              </a:rPr>
              <a:t>총인구</a:t>
            </a:r>
            <a:r>
              <a:rPr lang="en-US" altLang="ko-KR" sz="2000" dirty="0">
                <a:solidFill>
                  <a:srgbClr val="000000"/>
                </a:solidFill>
                <a:latin typeface="나눔고딕"/>
              </a:rPr>
              <a:t>:</a:t>
            </a:r>
            <a:r>
              <a:rPr lang="ko-KR" altLang="en-US" sz="2000" dirty="0">
                <a:solidFill>
                  <a:srgbClr val="000000"/>
                </a:solidFill>
                <a:latin typeface="나눔고딕"/>
              </a:rPr>
              <a:t>  </a:t>
            </a:r>
            <a:r>
              <a:rPr lang="en-US" altLang="ko-KR" sz="2000" b="0" i="0" dirty="0" smtClean="0">
                <a:solidFill>
                  <a:srgbClr val="000000"/>
                </a:solidFill>
                <a:effectLst/>
                <a:latin typeface="나눔고딕"/>
              </a:rPr>
              <a:t>7</a:t>
            </a:r>
            <a:r>
              <a:rPr lang="ko-KR" altLang="en-US" sz="2000" b="0" i="0" dirty="0" smtClean="0">
                <a:solidFill>
                  <a:srgbClr val="000000"/>
                </a:solidFill>
                <a:effectLst/>
                <a:latin typeface="나눔고딕"/>
              </a:rPr>
              <a:t>월 </a:t>
            </a:r>
            <a:r>
              <a:rPr lang="en-US" altLang="ko-KR" sz="2000" b="0" i="0" dirty="0" smtClean="0">
                <a:solidFill>
                  <a:srgbClr val="000000"/>
                </a:solidFill>
                <a:effectLst/>
                <a:latin typeface="나눔고딕"/>
              </a:rPr>
              <a:t>1</a:t>
            </a:r>
            <a:r>
              <a:rPr lang="ko-KR" altLang="en-US" sz="2000" b="0" i="0" dirty="0" smtClean="0">
                <a:solidFill>
                  <a:srgbClr val="000000"/>
                </a:solidFill>
                <a:effectLst/>
                <a:latin typeface="나눔고딕"/>
              </a:rPr>
              <a:t>일 기준의 인구로</a:t>
            </a:r>
            <a:r>
              <a:rPr lang="en-US" altLang="ko-KR" sz="2000" b="0" i="0" dirty="0" smtClean="0">
                <a:solidFill>
                  <a:srgbClr val="000000"/>
                </a:solidFill>
                <a:effectLst/>
                <a:latin typeface="나눔고딕"/>
              </a:rPr>
              <a:t>, </a:t>
            </a:r>
            <a:r>
              <a:rPr lang="ko-KR" altLang="en-US" sz="2000" b="0" i="0" dirty="0" smtClean="0">
                <a:solidFill>
                  <a:srgbClr val="000000"/>
                </a:solidFill>
                <a:effectLst/>
                <a:latin typeface="나눔고딕"/>
              </a:rPr>
              <a:t>과거에 대한 확정 인구와 향후의 인구변동 요인</a:t>
            </a:r>
            <a:r>
              <a:rPr lang="en-US" altLang="ko-KR" sz="2000" b="0" i="0" dirty="0" smtClean="0">
                <a:solidFill>
                  <a:srgbClr val="000000"/>
                </a:solidFill>
                <a:effectLst/>
                <a:latin typeface="나눔고딕"/>
              </a:rPr>
              <a:t>(</a:t>
            </a:r>
            <a:r>
              <a:rPr lang="ko-KR" altLang="en-US" sz="2000" b="0" i="0" dirty="0" smtClean="0">
                <a:solidFill>
                  <a:srgbClr val="000000"/>
                </a:solidFill>
                <a:effectLst/>
                <a:latin typeface="나눔고딕"/>
              </a:rPr>
              <a:t>출생</a:t>
            </a:r>
            <a:r>
              <a:rPr lang="en-US" altLang="ko-KR" sz="2000" b="0" i="0" dirty="0" smtClean="0">
                <a:solidFill>
                  <a:srgbClr val="000000"/>
                </a:solidFill>
                <a:effectLst/>
                <a:latin typeface="나눔고딕"/>
              </a:rPr>
              <a:t>, </a:t>
            </a:r>
            <a:r>
              <a:rPr lang="ko-KR" altLang="en-US" sz="2000" b="0" i="0" dirty="0" smtClean="0">
                <a:solidFill>
                  <a:srgbClr val="000000"/>
                </a:solidFill>
                <a:effectLst/>
                <a:latin typeface="나눔고딕"/>
              </a:rPr>
              <a:t>사망</a:t>
            </a:r>
            <a:r>
              <a:rPr lang="en-US" altLang="ko-KR" sz="2000" b="0" i="0" dirty="0" smtClean="0">
                <a:solidFill>
                  <a:srgbClr val="000000"/>
                </a:solidFill>
                <a:effectLst/>
                <a:latin typeface="나눔고딕"/>
              </a:rPr>
              <a:t>, </a:t>
            </a:r>
            <a:r>
              <a:rPr lang="ko-KR" altLang="en-US" sz="2000" b="0" i="0" dirty="0" err="1" smtClean="0">
                <a:solidFill>
                  <a:srgbClr val="000000"/>
                </a:solidFill>
                <a:effectLst/>
                <a:latin typeface="나눔고딕"/>
              </a:rPr>
              <a:t>국제이동</a:t>
            </a:r>
            <a:r>
              <a:rPr lang="en-US" altLang="ko-KR" sz="2000" b="0" i="0" dirty="0" smtClean="0">
                <a:solidFill>
                  <a:srgbClr val="000000"/>
                </a:solidFill>
                <a:effectLst/>
                <a:latin typeface="나눔고딕"/>
              </a:rPr>
              <a:t>)           	</a:t>
            </a:r>
            <a:r>
              <a:rPr lang="ko-KR" altLang="en-US" sz="2000" b="0" i="0" dirty="0" smtClean="0">
                <a:solidFill>
                  <a:srgbClr val="000000"/>
                </a:solidFill>
                <a:effectLst/>
                <a:latin typeface="나눔고딕"/>
              </a:rPr>
              <a:t>을 고려하여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나눔고딕"/>
              </a:rPr>
              <a:t>작성한 추계인구로 구분됨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나눔고딕"/>
              </a:rPr>
              <a:t>. 2028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나눔고딕"/>
              </a:rPr>
              <a:t>년을 정점으로 감소가 예상됨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나눔고딕"/>
              </a:rPr>
              <a:t/>
            </a:r>
            <a:br>
              <a:rPr lang="en-US" altLang="ko-KR" sz="2000" b="0" i="0" dirty="0">
                <a:solidFill>
                  <a:srgbClr val="000000"/>
                </a:solidFill>
                <a:effectLst/>
                <a:latin typeface="나눔고딕"/>
              </a:rPr>
            </a:br>
            <a:r>
              <a:rPr lang="ko-KR" altLang="en-US" sz="2000" b="1" i="0" dirty="0">
                <a:solidFill>
                  <a:srgbClr val="000000"/>
                </a:solidFill>
                <a:effectLst/>
                <a:latin typeface="나눔고딕"/>
              </a:rPr>
              <a:t>인구성장률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나눔고딕"/>
              </a:rPr>
              <a:t>: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나눔고딕"/>
              </a:rPr>
              <a:t> 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나눔고딕"/>
              </a:rPr>
              <a:t>(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나눔고딕"/>
              </a:rPr>
              <a:t>자연증가율</a:t>
            </a:r>
            <a:r>
              <a:rPr lang="en-US" altLang="ko-KR" sz="2000" dirty="0">
                <a:solidFill>
                  <a:srgbClr val="000000"/>
                </a:solidFill>
                <a:latin typeface="나눔고딕"/>
              </a:rPr>
              <a:t>+</a:t>
            </a:r>
            <a:r>
              <a:rPr lang="ko-KR" altLang="en-US" sz="2000" dirty="0">
                <a:solidFill>
                  <a:srgbClr val="000000"/>
                </a:solidFill>
                <a:latin typeface="나눔고딕"/>
              </a:rPr>
              <a:t>사회증가율</a:t>
            </a:r>
            <a:r>
              <a:rPr lang="en-US" altLang="ko-KR" sz="2000" dirty="0">
                <a:solidFill>
                  <a:srgbClr val="000000"/>
                </a:solidFill>
                <a:latin typeface="나눔고딕"/>
              </a:rPr>
              <a:t>)</a:t>
            </a:r>
            <a:r>
              <a:rPr lang="ko-KR" altLang="en-US" sz="2000" u="sng" dirty="0">
                <a:solidFill>
                  <a:srgbClr val="000000"/>
                </a:solidFill>
                <a:latin typeface="나눔고딕"/>
              </a:rPr>
              <a:t>의 </a:t>
            </a:r>
            <a:r>
              <a:rPr lang="ko-KR" altLang="en-US" sz="2000" b="0" i="0" u="sng" dirty="0">
                <a:solidFill>
                  <a:srgbClr val="000000"/>
                </a:solidFill>
                <a:effectLst/>
                <a:latin typeface="나눔고딕"/>
              </a:rPr>
              <a:t>전년대비 인구증가율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나눔고딕"/>
              </a:rPr>
              <a:t>. </a:t>
            </a:r>
            <a:br>
              <a:rPr lang="en-US" altLang="ko-KR" sz="2000" b="0" i="0" dirty="0">
                <a:solidFill>
                  <a:srgbClr val="000000"/>
                </a:solidFill>
                <a:effectLst/>
                <a:latin typeface="나눔고딕"/>
              </a:rPr>
            </a:br>
            <a:r>
              <a:rPr lang="en-US" altLang="ko-KR" sz="2000" b="0" i="0" dirty="0">
                <a:solidFill>
                  <a:srgbClr val="000000"/>
                </a:solidFill>
                <a:effectLst/>
                <a:latin typeface="나눔고딕"/>
              </a:rPr>
              <a:t>                    2029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나눔고딕"/>
              </a:rPr>
              <a:t>년부터 마이너스로 전환</a:t>
            </a:r>
            <a:r>
              <a:rPr lang="en-US" altLang="ko-KR" sz="2000" dirty="0">
                <a:solidFill>
                  <a:srgbClr val="000000"/>
                </a:solidFill>
                <a:latin typeface="나눔고딕"/>
              </a:rPr>
              <a:t>,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나눔고딕"/>
              </a:rPr>
              <a:t> 2067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나눔고딕"/>
              </a:rPr>
              <a:t>년에는 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나눔고딕"/>
              </a:rPr>
              <a:t>-1.26%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나눔고딕"/>
              </a:rPr>
              <a:t>수준에 도달할 전망임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나눔고딕"/>
              </a:rPr>
              <a:t>.          </a:t>
            </a:r>
            <a:br>
              <a:rPr lang="en-US" altLang="ko-KR" sz="2000" b="0" i="0" dirty="0">
                <a:solidFill>
                  <a:srgbClr val="000000"/>
                </a:solidFill>
                <a:effectLst/>
                <a:latin typeface="나눔고딕"/>
              </a:rPr>
            </a:br>
            <a:r>
              <a:rPr lang="ko-KR" altLang="en-US" sz="1800" b="0" i="0" dirty="0">
                <a:solidFill>
                  <a:srgbClr val="000000"/>
                </a:solidFill>
                <a:effectLst/>
                <a:latin typeface="나눔고딕"/>
              </a:rPr>
              <a:t>출처 </a:t>
            </a:r>
            <a:r>
              <a:rPr lang="en-US" altLang="ko-KR" sz="1800" b="0" i="0" dirty="0">
                <a:solidFill>
                  <a:srgbClr val="000000"/>
                </a:solidFill>
                <a:effectLst/>
                <a:latin typeface="나눔고딕"/>
              </a:rPr>
              <a:t>:</a:t>
            </a:r>
            <a:r>
              <a:rPr lang="en-US" altLang="ko-KR" sz="1800" dirty="0">
                <a:solidFill>
                  <a:srgbClr val="000000"/>
                </a:solidFill>
                <a:latin typeface="나눔고딕"/>
              </a:rPr>
              <a:t> 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나눔고딕"/>
              </a:rPr>
              <a:t>통계청</a:t>
            </a:r>
            <a:r>
              <a:rPr lang="en-US" altLang="ko-KR" sz="1800" b="0" i="0" dirty="0">
                <a:solidFill>
                  <a:srgbClr val="000000"/>
                </a:solidFill>
                <a:effectLst/>
                <a:latin typeface="나눔고딕"/>
              </a:rPr>
              <a:t>(2019)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나눔고딕"/>
              </a:rPr>
              <a:t>「장래인구추계 </a:t>
            </a:r>
            <a:r>
              <a:rPr lang="en-US" altLang="ko-KR" sz="1800" b="0" i="0" dirty="0">
                <a:solidFill>
                  <a:srgbClr val="000000"/>
                </a:solidFill>
                <a:effectLst/>
                <a:latin typeface="나눔고딕"/>
              </a:rPr>
              <a:t>2017-2067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나눔고딕"/>
              </a:rPr>
              <a:t>년」中 중위추계 결과</a:t>
            </a:r>
            <a:endParaRPr lang="ko-KR" altLang="en-US" sz="1800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DE19DD58-B3A4-4828-87FF-49DA60727F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45" y="380111"/>
            <a:ext cx="10655559" cy="3615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1548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09A1D6-B1EC-4997-B535-26968F145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8662"/>
          </a:xfrm>
        </p:spPr>
        <p:txBody>
          <a:bodyPr/>
          <a:lstStyle/>
          <a:p>
            <a:pPr algn="ctr"/>
            <a:r>
              <a:rPr lang="ko-KR" altLang="en-US" b="1" dirty="0">
                <a:solidFill>
                  <a:srgbClr val="7832AC"/>
                </a:solidFill>
              </a:rPr>
              <a:t>인구성장률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4117B6-C06F-4705-9481-8EBC52F6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263" y="1484416"/>
            <a:ext cx="11459688" cy="469254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endParaRPr lang="en-US" altLang="ko-KR" sz="31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3500" dirty="0">
                <a:latin typeface="+mn-ea"/>
              </a:rPr>
              <a:t>인구성장률</a:t>
            </a:r>
            <a:r>
              <a:rPr lang="en-US" altLang="ko-KR" sz="3500" dirty="0">
                <a:latin typeface="+mn-ea"/>
              </a:rPr>
              <a:t>:  </a:t>
            </a:r>
            <a:r>
              <a:rPr lang="ko-KR" altLang="en-US" sz="3500" dirty="0">
                <a:latin typeface="+mn-ea"/>
              </a:rPr>
              <a:t>「인구주택총조사」 결과를 기초로 출생</a:t>
            </a:r>
            <a:r>
              <a:rPr lang="en-US" altLang="ko-KR" sz="3500" dirty="0">
                <a:latin typeface="+mn-ea"/>
              </a:rPr>
              <a:t>, </a:t>
            </a:r>
            <a:r>
              <a:rPr lang="ko-KR" altLang="en-US" sz="3500" dirty="0">
                <a:latin typeface="+mn-ea"/>
              </a:rPr>
              <a:t>사망</a:t>
            </a:r>
            <a:r>
              <a:rPr lang="en-US" altLang="ko-KR" sz="3500" dirty="0">
                <a:latin typeface="+mn-ea"/>
              </a:rPr>
              <a:t>, </a:t>
            </a:r>
            <a:r>
              <a:rPr lang="ko-KR" altLang="en-US" sz="3500" dirty="0">
                <a:latin typeface="+mn-ea"/>
              </a:rPr>
              <a:t>국제이동 등 인구변동 요인을 반영하여 </a:t>
            </a:r>
            <a:endParaRPr lang="en-US" altLang="ko-KR" sz="3500" dirty="0" smtClean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3500" dirty="0">
                <a:latin typeface="+mn-ea"/>
              </a:rPr>
              <a:t> </a:t>
            </a:r>
            <a:r>
              <a:rPr lang="en-US" altLang="ko-KR" sz="3500" dirty="0" smtClean="0">
                <a:latin typeface="+mn-ea"/>
              </a:rPr>
              <a:t>  </a:t>
            </a:r>
            <a:r>
              <a:rPr lang="ko-KR" altLang="en-US" sz="3500" dirty="0" smtClean="0">
                <a:latin typeface="+mn-ea"/>
              </a:rPr>
              <a:t>매년 </a:t>
            </a:r>
            <a:r>
              <a:rPr lang="en-US" altLang="ko-KR" sz="3500" dirty="0">
                <a:latin typeface="+mn-ea"/>
              </a:rPr>
              <a:t>7</a:t>
            </a:r>
            <a:r>
              <a:rPr lang="ko-KR" altLang="en-US" sz="3500" dirty="0">
                <a:latin typeface="+mn-ea"/>
              </a:rPr>
              <a:t>월 </a:t>
            </a:r>
            <a:r>
              <a:rPr lang="en-US" altLang="ko-KR" sz="3500" dirty="0">
                <a:latin typeface="+mn-ea"/>
              </a:rPr>
              <a:t>1</a:t>
            </a:r>
            <a:r>
              <a:rPr lang="ko-KR" altLang="en-US" sz="3500" dirty="0">
                <a:latin typeface="+mn-ea"/>
              </a:rPr>
              <a:t>일  현재로  조성법을 이용한  추계인구로 산출</a:t>
            </a:r>
            <a:endParaRPr lang="en-US" altLang="ko-KR" sz="35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3500" dirty="0">
                <a:latin typeface="+mn-ea"/>
              </a:rPr>
              <a:t>인구성장률은 전년대비 </a:t>
            </a:r>
            <a:r>
              <a:rPr lang="ko-KR" altLang="en-US" sz="3500" u="sng" dirty="0" smtClean="0">
                <a:latin typeface="+mn-ea"/>
              </a:rPr>
              <a:t>인구증가율 임</a:t>
            </a:r>
            <a:endParaRPr lang="en-US" altLang="ko-KR" sz="3500" u="sng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3500" i="0" dirty="0">
                <a:effectLst/>
                <a:latin typeface="+mn-ea"/>
              </a:rPr>
              <a:t>인구성장률은 인구변화의 대표적인 지표로 총인구와 함께 국가의 장</a:t>
            </a:r>
            <a:r>
              <a:rPr lang="en-US" altLang="ko-KR" sz="3500" i="0" dirty="0">
                <a:effectLst/>
                <a:latin typeface="+mn-ea"/>
              </a:rPr>
              <a:t>·</a:t>
            </a:r>
            <a:r>
              <a:rPr lang="ko-KR" altLang="en-US" sz="3500" i="0" dirty="0">
                <a:effectLst/>
                <a:latin typeface="+mn-ea"/>
              </a:rPr>
              <a:t>단기 </a:t>
            </a:r>
            <a:r>
              <a:rPr lang="ko-KR" altLang="en-US" sz="3500" i="0" dirty="0" smtClean="0">
                <a:effectLst/>
                <a:latin typeface="+mn-ea"/>
              </a:rPr>
              <a:t>발전계획 </a:t>
            </a:r>
            <a:r>
              <a:rPr lang="ko-KR" altLang="en-US" sz="3500" i="0" dirty="0">
                <a:effectLst/>
                <a:latin typeface="+mn-ea"/>
              </a:rPr>
              <a:t>수립이나 각종 경제 및 사회 정책 수립에 가장 기본적이고 근원적인 </a:t>
            </a:r>
            <a:r>
              <a:rPr lang="ko-KR" altLang="en-US" sz="3500" i="0" dirty="0" smtClean="0">
                <a:effectLst/>
                <a:latin typeface="+mn-ea"/>
              </a:rPr>
              <a:t>자료로 </a:t>
            </a:r>
            <a:r>
              <a:rPr lang="ko-KR" altLang="en-US" sz="3500" i="0" dirty="0">
                <a:effectLst/>
                <a:latin typeface="+mn-ea"/>
              </a:rPr>
              <a:t>활용됨</a:t>
            </a:r>
            <a:endParaRPr lang="en-US" altLang="ko-KR" sz="3500" i="0" dirty="0"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3500" i="0" dirty="0">
                <a:effectLst/>
                <a:latin typeface="+mn-ea"/>
              </a:rPr>
              <a:t>인구성장률은 출생과 사망의 격차에 의한 자연 증가와 인구이동에 의한 사회적 증가를 반영함</a:t>
            </a:r>
            <a:endParaRPr lang="en-US" altLang="ko-KR" sz="35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94074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78B747-DB8A-45A2-818D-070EB1AC4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80" y="4828012"/>
            <a:ext cx="11000720" cy="153428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>
                <a:solidFill>
                  <a:srgbClr val="FF0000"/>
                </a:solidFill>
              </a:rPr>
              <a:t>그리고</a:t>
            </a:r>
            <a:r>
              <a:rPr lang="en-US" altLang="ko-KR" sz="2400" dirty="0">
                <a:solidFill>
                  <a:srgbClr val="FF0000"/>
                </a:solidFill>
              </a:rPr>
              <a:t>, </a:t>
            </a:r>
            <a:r>
              <a:rPr lang="ko-KR" altLang="en-US" sz="2400" dirty="0">
                <a:solidFill>
                  <a:srgbClr val="FF0000"/>
                </a:solidFill>
              </a:rPr>
              <a:t>확인해야 할  것은 인구 구성비</a:t>
            </a:r>
            <a:r>
              <a:rPr lang="en-US" altLang="ko-KR" sz="2400" dirty="0"/>
              <a:t/>
            </a:r>
            <a:br>
              <a:rPr lang="en-US" altLang="ko-KR" sz="2400" dirty="0"/>
            </a:br>
            <a:r>
              <a:rPr lang="en-US" altLang="ko-KR" sz="2400" dirty="0"/>
              <a:t>* </a:t>
            </a:r>
            <a:r>
              <a:rPr lang="ko-KR" altLang="en-US" sz="2000" dirty="0"/>
              <a:t>인구의 연령계층별 인구 구성비를 확인하여 교육</a:t>
            </a:r>
            <a:r>
              <a:rPr lang="en-US" altLang="ko-KR" sz="2000" dirty="0"/>
              <a:t>, </a:t>
            </a:r>
            <a:r>
              <a:rPr lang="ko-KR" altLang="en-US" sz="2000" dirty="0"/>
              <a:t>노동</a:t>
            </a:r>
            <a:r>
              <a:rPr lang="en-US" altLang="ko-KR" sz="2000" dirty="0"/>
              <a:t>, </a:t>
            </a:r>
            <a:r>
              <a:rPr lang="ko-KR" altLang="en-US" sz="2000" dirty="0"/>
              <a:t>부양문제 등에 대한 현황을 파악하고 </a:t>
            </a:r>
            <a:r>
              <a:rPr lang="en-US" altLang="ko-KR" sz="2000" dirty="0"/>
              <a:t/>
            </a:r>
            <a:br>
              <a:rPr lang="en-US" altLang="ko-KR" sz="2000" dirty="0"/>
            </a:br>
            <a:r>
              <a:rPr lang="en-US" altLang="ko-KR" sz="2000" dirty="0"/>
              <a:t>    </a:t>
            </a:r>
            <a:r>
              <a:rPr lang="ko-KR" altLang="en-US" sz="2000" dirty="0"/>
              <a:t>관련 대책을 세울 수 있다</a:t>
            </a:r>
            <a:r>
              <a:rPr lang="en-US" altLang="ko-KR" sz="2000" dirty="0"/>
              <a:t>. </a:t>
            </a:r>
            <a:endParaRPr lang="ko-KR" altLang="en-US" sz="2000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5BE4C10-3816-4FB3-88F7-C6A4C53DF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21" y="348165"/>
            <a:ext cx="11004678" cy="413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0558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08586A-BFF4-4959-AAB5-7ABC55285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b="1" dirty="0">
                <a:solidFill>
                  <a:srgbClr val="7832AC"/>
                </a:solidFill>
              </a:rPr>
              <a:t>연령계층별 인구 구성비 전망</a:t>
            </a:r>
            <a:r>
              <a:rPr lang="en-US" altLang="ko-KR" b="1" dirty="0">
                <a:solidFill>
                  <a:srgbClr val="7832AC"/>
                </a:solidFill>
              </a:rPr>
              <a:t>(2017~2067)</a:t>
            </a:r>
            <a:endParaRPr lang="ko-KR" altLang="en-US" b="1" dirty="0">
              <a:solidFill>
                <a:srgbClr val="7832AC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9B15AF-1B61-46D3-A96F-DFB21853C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n-ea"/>
              </a:rPr>
              <a:t>2017</a:t>
            </a:r>
            <a:r>
              <a:rPr lang="ko-KR" altLang="en-US" dirty="0">
                <a:latin typeface="+mn-ea"/>
              </a:rPr>
              <a:t>년과 </a:t>
            </a:r>
            <a:r>
              <a:rPr lang="en-US" altLang="ko-KR" dirty="0">
                <a:latin typeface="+mn-ea"/>
              </a:rPr>
              <a:t>2067</a:t>
            </a:r>
            <a:r>
              <a:rPr lang="ko-KR" altLang="en-US" dirty="0">
                <a:latin typeface="+mn-ea"/>
              </a:rPr>
              <a:t>년의 연령별 인구 구성비를 보면</a:t>
            </a:r>
            <a:endParaRPr lang="en-US" altLang="ko-KR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>
                <a:latin typeface="+mn-ea"/>
              </a:rPr>
              <a:t> - 15~64</a:t>
            </a:r>
            <a:r>
              <a:rPr lang="ko-KR" altLang="en-US" dirty="0">
                <a:latin typeface="+mn-ea"/>
              </a:rPr>
              <a:t>세 생산연령인구 비중은 감소</a:t>
            </a:r>
            <a:r>
              <a:rPr lang="en-US" altLang="ko-KR" dirty="0">
                <a:latin typeface="+mn-ea"/>
              </a:rPr>
              <a:t>(73.2%→45.4%)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>
                <a:latin typeface="+mn-ea"/>
              </a:rPr>
              <a:t> - 65</a:t>
            </a:r>
            <a:r>
              <a:rPr lang="ko-KR" altLang="en-US" dirty="0">
                <a:latin typeface="+mn-ea"/>
              </a:rPr>
              <a:t>세 이상 고령인구 비중은 증가</a:t>
            </a:r>
            <a:r>
              <a:rPr lang="en-US" altLang="ko-KR" dirty="0">
                <a:latin typeface="+mn-ea"/>
              </a:rPr>
              <a:t>(13.8%→46.5%)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>
                <a:latin typeface="+mn-ea"/>
              </a:rPr>
              <a:t> - 0~14</a:t>
            </a:r>
            <a:r>
              <a:rPr lang="ko-KR" altLang="en-US" dirty="0">
                <a:latin typeface="+mn-ea"/>
              </a:rPr>
              <a:t>세 유소년인구 비중은 감소</a:t>
            </a:r>
            <a:r>
              <a:rPr lang="en-US" altLang="ko-KR" dirty="0">
                <a:latin typeface="+mn-ea"/>
              </a:rPr>
              <a:t>(13.1%→8.1%)</a:t>
            </a:r>
            <a:r>
              <a:rPr lang="ko-KR" altLang="en-US" dirty="0">
                <a:latin typeface="+mn-ea"/>
              </a:rPr>
              <a:t>할 전망</a:t>
            </a:r>
            <a:endParaRPr lang="en-US" altLang="ko-KR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u="sng" dirty="0">
                <a:latin typeface="+mn-ea"/>
              </a:rPr>
              <a:t>중위연령은 </a:t>
            </a:r>
            <a:r>
              <a:rPr lang="en-US" altLang="ko-KR" u="sng" dirty="0">
                <a:latin typeface="+mn-ea"/>
              </a:rPr>
              <a:t>2017</a:t>
            </a:r>
            <a:r>
              <a:rPr lang="ko-KR" altLang="en-US" u="sng" dirty="0">
                <a:latin typeface="+mn-ea"/>
              </a:rPr>
              <a:t>년 </a:t>
            </a:r>
            <a:r>
              <a:rPr lang="en-US" altLang="ko-KR" u="sng" dirty="0">
                <a:latin typeface="+mn-ea"/>
              </a:rPr>
              <a:t>42.0</a:t>
            </a:r>
            <a:r>
              <a:rPr lang="ko-KR" altLang="en-US" u="sng" dirty="0">
                <a:latin typeface="+mn-ea"/>
              </a:rPr>
              <a:t>세</a:t>
            </a:r>
            <a:r>
              <a:rPr lang="en-US" altLang="ko-KR" dirty="0">
                <a:latin typeface="+mn-ea"/>
              </a:rPr>
              <a:t>, </a:t>
            </a:r>
            <a:r>
              <a:rPr lang="en-US" altLang="ko-KR" u="sng" dirty="0">
                <a:latin typeface="+mn-ea"/>
              </a:rPr>
              <a:t>2031</a:t>
            </a:r>
            <a:r>
              <a:rPr lang="ko-KR" altLang="en-US" u="sng" dirty="0">
                <a:latin typeface="+mn-ea"/>
              </a:rPr>
              <a:t>년 </a:t>
            </a:r>
            <a:r>
              <a:rPr lang="en-US" altLang="ko-KR" u="sng" dirty="0">
                <a:latin typeface="+mn-ea"/>
              </a:rPr>
              <a:t>50</a:t>
            </a:r>
            <a:r>
              <a:rPr lang="ko-KR" altLang="en-US" u="sng" dirty="0">
                <a:latin typeface="+mn-ea"/>
              </a:rPr>
              <a:t>세를 </a:t>
            </a:r>
            <a:r>
              <a:rPr lang="ko-KR" altLang="en-US" dirty="0">
                <a:latin typeface="+mn-ea"/>
              </a:rPr>
              <a:t>넘어서고</a:t>
            </a:r>
            <a:r>
              <a:rPr lang="en-US" altLang="ko-KR" dirty="0">
                <a:latin typeface="+mn-ea"/>
              </a:rPr>
              <a:t>, </a:t>
            </a:r>
            <a:r>
              <a:rPr lang="en-US" altLang="ko-KR" u="sng" dirty="0">
                <a:latin typeface="+mn-ea"/>
              </a:rPr>
              <a:t>2063</a:t>
            </a:r>
            <a:r>
              <a:rPr lang="ko-KR" altLang="en-US" u="sng" dirty="0">
                <a:latin typeface="+mn-ea"/>
              </a:rPr>
              <a:t>년</a:t>
            </a:r>
            <a:r>
              <a:rPr lang="en-US" altLang="ko-KR" u="sng" dirty="0">
                <a:latin typeface="+mn-ea"/>
              </a:rPr>
              <a:t>(62.1</a:t>
            </a:r>
            <a:r>
              <a:rPr lang="ko-KR" altLang="en-US" u="sng" dirty="0">
                <a:latin typeface="+mn-ea"/>
              </a:rPr>
              <a:t>세</a:t>
            </a:r>
            <a:r>
              <a:rPr lang="en-US" altLang="ko-KR" u="sng" dirty="0">
                <a:latin typeface="+mn-ea"/>
              </a:rPr>
              <a:t>)</a:t>
            </a:r>
            <a:r>
              <a:rPr lang="ko-KR" altLang="en-US" dirty="0">
                <a:latin typeface="+mn-ea"/>
              </a:rPr>
              <a:t>부터 증가 속도가 다소 둔화될 전망임</a:t>
            </a:r>
            <a:r>
              <a:rPr lang="en-US" altLang="ko-KR" u="sng" dirty="0">
                <a:latin typeface="+mn-ea"/>
              </a:rPr>
              <a:t>(2067</a:t>
            </a:r>
            <a:r>
              <a:rPr lang="ko-KR" altLang="en-US" u="sng" dirty="0">
                <a:latin typeface="+mn-ea"/>
              </a:rPr>
              <a:t>년 </a:t>
            </a:r>
            <a:r>
              <a:rPr lang="en-US" altLang="ko-KR" u="sng" dirty="0">
                <a:latin typeface="+mn-ea"/>
              </a:rPr>
              <a:t>62.2</a:t>
            </a:r>
            <a:r>
              <a:rPr lang="ko-KR" altLang="en-US" u="sng" dirty="0">
                <a:latin typeface="+mn-ea"/>
              </a:rPr>
              <a:t>세</a:t>
            </a:r>
            <a:r>
              <a:rPr lang="en-US" altLang="ko-KR" u="sng" dirty="0">
                <a:latin typeface="+mn-ea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100" dirty="0">
                <a:latin typeface="+mn-ea"/>
              </a:rPr>
              <a:t>*</a:t>
            </a:r>
            <a:r>
              <a:rPr lang="ko-KR" altLang="en-US" sz="2100" dirty="0">
                <a:latin typeface="+mn-ea"/>
              </a:rPr>
              <a:t>중위연령</a:t>
            </a:r>
            <a:r>
              <a:rPr lang="en-US" altLang="ko-KR" sz="2100" dirty="0">
                <a:latin typeface="+mn-ea"/>
              </a:rPr>
              <a:t>:  </a:t>
            </a:r>
            <a:r>
              <a:rPr lang="ko-KR" altLang="en-US" sz="2100" dirty="0">
                <a:latin typeface="+mn-ea"/>
              </a:rPr>
              <a:t>전체 인구를 연령 순서로 나열할 때</a:t>
            </a:r>
            <a:r>
              <a:rPr lang="en-US" altLang="ko-KR" sz="2100" dirty="0">
                <a:latin typeface="+mn-ea"/>
              </a:rPr>
              <a:t>, </a:t>
            </a:r>
            <a:r>
              <a:rPr lang="ko-KR" altLang="en-US" sz="2100" dirty="0">
                <a:latin typeface="+mn-ea"/>
              </a:rPr>
              <a:t>한 가운데 있게 되는 사람의 연령</a:t>
            </a:r>
          </a:p>
        </p:txBody>
      </p:sp>
    </p:spTree>
    <p:extLst>
      <p:ext uri="{BB962C8B-B14F-4D97-AF65-F5344CB8AC3E}">
        <p14:creationId xmlns:p14="http://schemas.microsoft.com/office/powerpoint/2010/main" val="667787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4B0C84-719D-4DA1-90C5-14A04334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2247"/>
            <a:ext cx="10515600" cy="1828800"/>
          </a:xfrm>
        </p:spPr>
        <p:txBody>
          <a:bodyPr/>
          <a:lstStyle/>
          <a:p>
            <a:pPr algn="ctr"/>
            <a:r>
              <a:rPr lang="ko-KR" altLang="en-US" b="1" dirty="0" smtClean="0">
                <a:solidFill>
                  <a:srgbClr val="7832AC"/>
                </a:solidFill>
              </a:rPr>
              <a:t>공공보건의료 </a:t>
            </a:r>
            <a:r>
              <a:rPr lang="ko-KR" altLang="en-US" b="1" dirty="0">
                <a:solidFill>
                  <a:srgbClr val="7832AC"/>
                </a:solidFill>
              </a:rPr>
              <a:t>지표의 활용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24D1F29-66D5-481C-BBC9-9BA1D39D1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1965"/>
            <a:ext cx="10515600" cy="645459"/>
          </a:xfrm>
        </p:spPr>
        <p:txBody>
          <a:bodyPr/>
          <a:lstStyle/>
          <a:p>
            <a:pPr algn="r"/>
            <a:r>
              <a:rPr lang="ko-KR" altLang="en-US" b="1" dirty="0">
                <a:solidFill>
                  <a:srgbClr val="7832AC"/>
                </a:solidFill>
              </a:rPr>
              <a:t>문  정  온</a:t>
            </a:r>
          </a:p>
        </p:txBody>
      </p:sp>
    </p:spTree>
    <p:extLst>
      <p:ext uri="{BB962C8B-B14F-4D97-AF65-F5344CB8AC3E}">
        <p14:creationId xmlns:p14="http://schemas.microsoft.com/office/powerpoint/2010/main" val="303564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4684B6-1B59-423B-B282-89E026B62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594" y="450031"/>
            <a:ext cx="10515600" cy="961901"/>
          </a:xfrm>
        </p:spPr>
        <p:txBody>
          <a:bodyPr/>
          <a:lstStyle/>
          <a:p>
            <a:pPr algn="ctr"/>
            <a:r>
              <a:rPr lang="ko-KR" altLang="en-US" b="1" dirty="0">
                <a:solidFill>
                  <a:srgbClr val="7832AC"/>
                </a:solidFill>
              </a:rPr>
              <a:t>인구변화와  합계출산율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84" y="1655545"/>
            <a:ext cx="9548261" cy="37223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90813" y="5938787"/>
            <a:ext cx="6275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출처</a:t>
            </a:r>
            <a:r>
              <a:rPr lang="en-US" altLang="ko-KR" dirty="0"/>
              <a:t>)</a:t>
            </a:r>
            <a:r>
              <a:rPr lang="en-US" altLang="ko-KR" dirty="0" smtClean="0"/>
              <a:t> </a:t>
            </a:r>
            <a:r>
              <a:rPr lang="ko-KR" altLang="en-US" dirty="0" smtClean="0"/>
              <a:t>인구 수</a:t>
            </a:r>
            <a:r>
              <a:rPr lang="en-US" altLang="ko-KR" dirty="0" smtClean="0"/>
              <a:t>: </a:t>
            </a:r>
            <a:r>
              <a:rPr lang="ko-KR" altLang="en-US" dirty="0" smtClean="0"/>
              <a:t>통계청 </a:t>
            </a:r>
            <a:r>
              <a:rPr lang="en-US" altLang="ko-KR" dirty="0" smtClean="0"/>
              <a:t>[</a:t>
            </a:r>
            <a:r>
              <a:rPr lang="ko-KR" altLang="en-US" dirty="0" smtClean="0"/>
              <a:t>인구 </a:t>
            </a:r>
            <a:r>
              <a:rPr lang="ko-KR" altLang="en-US" dirty="0" err="1" smtClean="0"/>
              <a:t>총조사</a:t>
            </a:r>
            <a:r>
              <a:rPr lang="en-US" altLang="ko-KR" dirty="0" smtClean="0"/>
              <a:t>]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</a:t>
            </a:r>
            <a:r>
              <a:rPr lang="ko-KR" altLang="en-US" dirty="0" smtClean="0"/>
              <a:t>합계출산율</a:t>
            </a:r>
            <a:r>
              <a:rPr lang="en-US" altLang="ko-KR" dirty="0" smtClean="0"/>
              <a:t>: </a:t>
            </a:r>
            <a:r>
              <a:rPr lang="ko-KR" altLang="en-US" dirty="0" smtClean="0"/>
              <a:t>통계청 인구동향조사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7936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595EB8-8222-4136-B0A4-6BC1B2D34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279"/>
          </a:xfrm>
        </p:spPr>
        <p:txBody>
          <a:bodyPr/>
          <a:lstStyle/>
          <a:p>
            <a:pPr algn="ctr"/>
            <a:r>
              <a:rPr lang="ko-KR" altLang="en-US" b="1" dirty="0">
                <a:solidFill>
                  <a:srgbClr val="7832AC"/>
                </a:solidFill>
              </a:rPr>
              <a:t>인구 성장률의 변화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F6EA51D0-F97E-4F64-8D6C-BAA55ED3E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424" y="1104405"/>
            <a:ext cx="10656376" cy="553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39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5A5372-8B43-4EA8-8471-AD5A97EC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/>
          <a:lstStyle/>
          <a:p>
            <a:pPr algn="ctr"/>
            <a:r>
              <a:rPr lang="ko-KR" altLang="en-US" b="1" dirty="0">
                <a:solidFill>
                  <a:srgbClr val="FF0000"/>
                </a:solidFill>
              </a:rPr>
              <a:t>다차원적</a:t>
            </a:r>
            <a:r>
              <a:rPr lang="ko-KR" altLang="en-US" b="1" dirty="0">
                <a:solidFill>
                  <a:srgbClr val="7832AC"/>
                </a:solidFill>
              </a:rPr>
              <a:t> 분석 필요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0EB82D3-E693-4CC8-8118-5FBC506DE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92533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ko-KR" altLang="en-US" dirty="0"/>
              <a:t>한국의 인구성장률은 </a:t>
            </a:r>
            <a:r>
              <a:rPr lang="en-US" altLang="ko-KR" dirty="0"/>
              <a:t>1970</a:t>
            </a:r>
            <a:r>
              <a:rPr lang="ko-KR" altLang="en-US" dirty="0"/>
              <a:t>년 </a:t>
            </a:r>
            <a:r>
              <a:rPr lang="en-US" altLang="ko-KR" dirty="0"/>
              <a:t>2.18%, 1980</a:t>
            </a:r>
            <a:r>
              <a:rPr lang="ko-KR" altLang="en-US" dirty="0"/>
              <a:t>년 </a:t>
            </a:r>
            <a:r>
              <a:rPr lang="en-US" altLang="ko-KR" dirty="0"/>
              <a:t>1.56%, 1990</a:t>
            </a:r>
            <a:r>
              <a:rPr lang="ko-KR" altLang="en-US" dirty="0"/>
              <a:t>년 </a:t>
            </a:r>
            <a:r>
              <a:rPr lang="en-US" altLang="ko-KR" dirty="0"/>
              <a:t>0.99%</a:t>
            </a:r>
            <a:r>
              <a:rPr lang="ko-KR" altLang="en-US" dirty="0"/>
              <a:t>로 서서히 </a:t>
            </a:r>
            <a:endParaRPr lang="en-US" altLang="ko-KR" dirty="0"/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dirty="0"/>
              <a:t>   떨어졌고</a:t>
            </a:r>
            <a:r>
              <a:rPr lang="en-US" altLang="ko-KR" dirty="0"/>
              <a:t>,</a:t>
            </a:r>
            <a:r>
              <a:rPr lang="ko-KR" altLang="en-US" dirty="0"/>
              <a:t> 같은 시기 합계출산율은 </a:t>
            </a:r>
            <a:r>
              <a:rPr lang="en-US" altLang="ko-KR" dirty="0"/>
              <a:t>4.53, 2.82, 1.57</a:t>
            </a:r>
            <a:r>
              <a:rPr lang="ko-KR" altLang="en-US" dirty="0"/>
              <a:t>로 낮아졌음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여성들이 평생 동안 낳은 아이의 수가 </a:t>
            </a:r>
            <a:r>
              <a:rPr lang="en-US" altLang="ko-KR" dirty="0"/>
              <a:t>20</a:t>
            </a:r>
            <a:r>
              <a:rPr lang="ko-KR" altLang="en-US" dirty="0"/>
              <a:t>년 사이에 </a:t>
            </a:r>
            <a:r>
              <a:rPr lang="en-US" altLang="ko-KR" dirty="0"/>
              <a:t>3</a:t>
            </a:r>
            <a:r>
              <a:rPr lang="ko-KR" altLang="en-US" dirty="0"/>
              <a:t>명 정도 줄어든 셈임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 </a:t>
            </a:r>
            <a:r>
              <a:rPr lang="ko-KR" altLang="en-US" dirty="0"/>
              <a:t>반면</a:t>
            </a:r>
            <a:r>
              <a:rPr lang="en-US" altLang="ko-KR" dirty="0"/>
              <a:t>,</a:t>
            </a:r>
            <a:r>
              <a:rPr lang="ko-KR" altLang="en-US" dirty="0"/>
              <a:t> 평균수명이 꾸준히 늘어나 조사망률은 </a:t>
            </a:r>
            <a:r>
              <a:rPr lang="en-US" altLang="ko-KR" dirty="0"/>
              <a:t>1970</a:t>
            </a:r>
            <a:r>
              <a:rPr lang="ko-KR" altLang="en-US" dirty="0"/>
              <a:t>년 </a:t>
            </a:r>
            <a:r>
              <a:rPr lang="en-US" altLang="ko-KR" dirty="0"/>
              <a:t>8.0, 1980</a:t>
            </a:r>
            <a:r>
              <a:rPr lang="ko-KR" altLang="en-US" dirty="0"/>
              <a:t>년 </a:t>
            </a:r>
            <a:r>
              <a:rPr lang="en-US" altLang="ko-KR" dirty="0"/>
              <a:t>7.3,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/>
              <a:t>    1990</a:t>
            </a:r>
            <a:r>
              <a:rPr lang="ko-KR" altLang="en-US" dirty="0"/>
              <a:t>년 </a:t>
            </a:r>
            <a:r>
              <a:rPr lang="en-US" altLang="ko-KR" dirty="0"/>
              <a:t>5.6</a:t>
            </a:r>
            <a:r>
              <a:rPr lang="ko-KR" altLang="en-US" dirty="0"/>
              <a:t>으로 감소함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 2000</a:t>
            </a:r>
            <a:r>
              <a:rPr lang="ko-KR" altLang="en-US" dirty="0"/>
              <a:t>년대 들어 저출산 현상이 더욱 두드러져서 합계출산율은 </a:t>
            </a:r>
            <a:r>
              <a:rPr lang="en-US" altLang="ko-KR" dirty="0" smtClean="0"/>
              <a:t>2000</a:t>
            </a:r>
            <a:r>
              <a:rPr lang="ko-KR" altLang="en-US" dirty="0" smtClean="0"/>
              <a:t>년</a:t>
            </a:r>
            <a:r>
              <a:rPr lang="ko-KR" altLang="en-US" dirty="0"/>
              <a:t> </a:t>
            </a:r>
            <a:r>
              <a:rPr lang="en-US" altLang="ko-KR" dirty="0" smtClean="0"/>
              <a:t>1.48, </a:t>
            </a:r>
            <a:r>
              <a:rPr lang="en-US" altLang="ko-KR" dirty="0"/>
              <a:t>2010</a:t>
            </a:r>
            <a:r>
              <a:rPr lang="ko-KR" altLang="en-US" dirty="0"/>
              <a:t>년 </a:t>
            </a:r>
            <a:r>
              <a:rPr lang="en-US" altLang="ko-KR" dirty="0"/>
              <a:t>1.23, </a:t>
            </a:r>
            <a:r>
              <a:rPr lang="en-US" altLang="ko-KR" dirty="0" smtClean="0"/>
              <a:t>2020</a:t>
            </a:r>
            <a:r>
              <a:rPr lang="ko-KR" altLang="en-US" dirty="0" smtClean="0"/>
              <a:t>년</a:t>
            </a:r>
            <a:r>
              <a:rPr lang="ko-KR" altLang="en-US" dirty="0"/>
              <a:t> </a:t>
            </a:r>
            <a:r>
              <a:rPr lang="en-US" altLang="ko-KR" dirty="0" smtClean="0"/>
              <a:t>0.84</a:t>
            </a:r>
            <a:r>
              <a:rPr lang="ko-KR" altLang="en-US" dirty="0" smtClean="0"/>
              <a:t>로 </a:t>
            </a:r>
            <a:r>
              <a:rPr lang="ko-KR" altLang="en-US" dirty="0"/>
              <a:t>낮아졌고</a:t>
            </a:r>
            <a:r>
              <a:rPr lang="en-US" altLang="ko-KR" dirty="0"/>
              <a:t>, </a:t>
            </a:r>
            <a:r>
              <a:rPr lang="ko-KR" altLang="en-US" dirty="0"/>
              <a:t>그 결과 인구성장률은 </a:t>
            </a:r>
            <a:r>
              <a:rPr lang="en-US" altLang="ko-KR" dirty="0"/>
              <a:t>1996</a:t>
            </a:r>
            <a:r>
              <a:rPr lang="ko-KR" altLang="en-US" dirty="0"/>
              <a:t>년 이후 </a:t>
            </a:r>
            <a:endParaRPr lang="en-US" altLang="ko-KR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/>
              <a:t>   </a:t>
            </a:r>
            <a:r>
              <a:rPr lang="ko-KR" altLang="en-US" dirty="0"/>
              <a:t>꾸준히 </a:t>
            </a:r>
            <a:r>
              <a:rPr lang="en-US" altLang="ko-KR" dirty="0"/>
              <a:t>1%</a:t>
            </a:r>
            <a:r>
              <a:rPr lang="ko-KR" altLang="en-US" dirty="0"/>
              <a:t>를 밑돌고 있으며 최근에는 </a:t>
            </a:r>
            <a:r>
              <a:rPr lang="en-US" altLang="ko-KR" dirty="0"/>
              <a:t>0.1% </a:t>
            </a:r>
            <a:r>
              <a:rPr lang="ko-KR" altLang="en-US" dirty="0"/>
              <a:t>내외에 머물고 </a:t>
            </a:r>
            <a:r>
              <a:rPr lang="ko-KR" altLang="en-US" dirty="0" smtClean="0"/>
              <a:t>있음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9564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32C3E8-6BA1-4451-9451-83AEA19DC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1789"/>
          </a:xfrm>
        </p:spPr>
        <p:txBody>
          <a:bodyPr/>
          <a:lstStyle/>
          <a:p>
            <a:pPr algn="ctr"/>
            <a:r>
              <a:rPr lang="ko-KR" altLang="en-US" b="1" dirty="0">
                <a:solidFill>
                  <a:srgbClr val="7832AC"/>
                </a:solidFill>
              </a:rPr>
              <a:t>인구정책의 오류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6802542-F1E9-4A57-A309-5C2C26969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ko-KR" sz="3200" dirty="0"/>
              <a:t> 1980</a:t>
            </a:r>
            <a:r>
              <a:rPr lang="ko-KR" altLang="en-US" sz="3200" dirty="0"/>
              <a:t>년부터 </a:t>
            </a:r>
            <a:r>
              <a:rPr lang="en-US" altLang="ko-KR" sz="3200" dirty="0"/>
              <a:t>1985</a:t>
            </a:r>
            <a:r>
              <a:rPr lang="ko-KR" altLang="en-US" sz="3200" dirty="0"/>
              <a:t>년까지 인구성장률이 계속 하락하였고</a:t>
            </a:r>
            <a:r>
              <a:rPr lang="en-US" altLang="ko-KR" sz="3200" dirty="0"/>
              <a:t>, 1983</a:t>
            </a:r>
            <a:r>
              <a:rPr lang="ko-KR" altLang="en-US" sz="3200" dirty="0" smtClean="0"/>
              <a:t>년의 </a:t>
            </a:r>
            <a:r>
              <a:rPr lang="ko-KR" altLang="en-US" sz="3200" dirty="0"/>
              <a:t>합계출산율이 대체 출산율 수준인 </a:t>
            </a:r>
            <a:r>
              <a:rPr lang="en-US" altLang="ko-KR" sz="3200" dirty="0"/>
              <a:t>2.1</a:t>
            </a:r>
            <a:r>
              <a:rPr lang="ko-KR" altLang="en-US" sz="3200" dirty="0"/>
              <a:t>명에 이르렀음에도 </a:t>
            </a:r>
            <a:r>
              <a:rPr lang="en-US" altLang="ko-KR" sz="3200" dirty="0"/>
              <a:t>1996</a:t>
            </a:r>
            <a:r>
              <a:rPr lang="ko-KR" altLang="en-US" sz="3200" dirty="0"/>
              <a:t>년까지 출산 억제 정책은 지속되어 인구 규모의 </a:t>
            </a:r>
            <a:r>
              <a:rPr lang="ko-KR" altLang="en-US" sz="3200" dirty="0" smtClean="0"/>
              <a:t>적정수준 </a:t>
            </a:r>
            <a:r>
              <a:rPr lang="ko-KR" altLang="en-US" sz="3200" dirty="0"/>
              <a:t>유지를 위한 </a:t>
            </a:r>
            <a:endParaRPr lang="en-US" altLang="ko-KR" sz="32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3200" dirty="0"/>
              <a:t> </a:t>
            </a:r>
            <a:r>
              <a:rPr lang="en-US" altLang="ko-KR" sz="3200" dirty="0" smtClean="0"/>
              <a:t>  </a:t>
            </a:r>
            <a:r>
              <a:rPr lang="ko-KR" altLang="en-US" sz="3200" dirty="0" smtClean="0"/>
              <a:t>인구정책은 </a:t>
            </a:r>
            <a:r>
              <a:rPr lang="ko-KR" altLang="en-US" sz="3200" dirty="0"/>
              <a:t>오류를 범하게 됨</a:t>
            </a:r>
            <a:endParaRPr lang="en-US" altLang="ko-KR" sz="3200" dirty="0"/>
          </a:p>
          <a:p>
            <a:pPr>
              <a:lnSpc>
                <a:spcPct val="150000"/>
              </a:lnSpc>
            </a:pPr>
            <a:r>
              <a:rPr lang="en-US" altLang="ko-KR" sz="3200" dirty="0" smtClean="0"/>
              <a:t>2020</a:t>
            </a:r>
            <a:r>
              <a:rPr lang="ko-KR" altLang="en-US" sz="3200" dirty="0" smtClean="0"/>
              <a:t>년 </a:t>
            </a:r>
            <a:r>
              <a:rPr lang="ko-KR" altLang="en-US" sz="3200" dirty="0"/>
              <a:t>합계출산율은  </a:t>
            </a:r>
            <a:r>
              <a:rPr lang="en-US" altLang="ko-KR" sz="3200" dirty="0" smtClean="0"/>
              <a:t>0.84</a:t>
            </a:r>
            <a:r>
              <a:rPr lang="ko-KR" altLang="en-US" sz="3200" dirty="0" smtClean="0"/>
              <a:t>명으로 </a:t>
            </a:r>
            <a:r>
              <a:rPr lang="ko-KR" altLang="en-US" sz="3200" dirty="0"/>
              <a:t>출생통계 작성</a:t>
            </a:r>
            <a:r>
              <a:rPr lang="en-US" altLang="ko-KR" sz="3200" dirty="0"/>
              <a:t>(1970</a:t>
            </a:r>
            <a:r>
              <a:rPr lang="ko-KR" altLang="en-US" sz="3200" dirty="0"/>
              <a:t>년</a:t>
            </a:r>
            <a:r>
              <a:rPr lang="en-US" altLang="ko-KR" sz="3200" dirty="0"/>
              <a:t>) </a:t>
            </a:r>
            <a:r>
              <a:rPr lang="ko-KR" altLang="en-US" sz="3200" dirty="0"/>
              <a:t>이래 </a:t>
            </a:r>
            <a:endParaRPr lang="en-US" altLang="ko-KR" sz="3200" dirty="0"/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3200" dirty="0"/>
              <a:t>  최저치를 기록했고</a:t>
            </a:r>
            <a:r>
              <a:rPr lang="en-US" altLang="ko-KR" sz="3200" dirty="0"/>
              <a:t>(</a:t>
            </a:r>
            <a:r>
              <a:rPr lang="ko-KR" altLang="en-US" sz="3200" dirty="0"/>
              <a:t>통계청</a:t>
            </a:r>
            <a:r>
              <a:rPr lang="en-US" altLang="ko-KR" sz="3200" dirty="0"/>
              <a:t>), </a:t>
            </a:r>
            <a:r>
              <a:rPr lang="ko-KR" altLang="en-US" sz="3200" dirty="0"/>
              <a:t>이는 경제협력개발기구</a:t>
            </a:r>
            <a:r>
              <a:rPr lang="en-US" altLang="ko-KR" sz="3200" dirty="0"/>
              <a:t>(OECD) </a:t>
            </a:r>
            <a:r>
              <a:rPr lang="ko-KR" altLang="en-US" sz="3200" dirty="0"/>
              <a:t>회원국</a:t>
            </a:r>
            <a:endParaRPr lang="en-US" altLang="ko-KR" sz="32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3200" dirty="0"/>
              <a:t> </a:t>
            </a:r>
            <a:r>
              <a:rPr lang="ko-KR" altLang="en-US" sz="3200" dirty="0"/>
              <a:t> 가운데 압도적인 꼴찌 수준임</a:t>
            </a:r>
          </a:p>
        </p:txBody>
      </p:sp>
    </p:spTree>
    <p:extLst>
      <p:ext uri="{BB962C8B-B14F-4D97-AF65-F5344CB8AC3E}">
        <p14:creationId xmlns:p14="http://schemas.microsoft.com/office/powerpoint/2010/main" val="2942352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FF665C-9A03-4AB8-9E53-2E8932491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/>
          <a:lstStyle/>
          <a:p>
            <a:pPr algn="ctr"/>
            <a:r>
              <a:rPr lang="ko-KR" altLang="en-US" b="1" dirty="0">
                <a:solidFill>
                  <a:srgbClr val="7832AC"/>
                </a:solidFill>
              </a:rPr>
              <a:t>지표설명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04A93E-0D73-4E19-A956-8D5EDA3BA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294"/>
            <a:ext cx="10740242" cy="4585669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50000"/>
              </a:lnSpc>
            </a:pPr>
            <a:r>
              <a:rPr lang="ko-KR" altLang="en-US" b="1" i="0" dirty="0">
                <a:effectLst/>
                <a:latin typeface="+mn-ea"/>
              </a:rPr>
              <a:t>조사망률</a:t>
            </a:r>
            <a:r>
              <a:rPr lang="en-US" altLang="ko-KR" b="1" i="0" dirty="0">
                <a:solidFill>
                  <a:srgbClr val="555555"/>
                </a:solidFill>
                <a:effectLst/>
                <a:latin typeface="+mn-ea"/>
              </a:rPr>
              <a:t>: </a:t>
            </a:r>
            <a:r>
              <a:rPr lang="en-US" altLang="ko-KR" b="0" i="0" dirty="0">
                <a:effectLst/>
                <a:latin typeface="+mn-ea"/>
              </a:rPr>
              <a:t>1</a:t>
            </a:r>
            <a:r>
              <a:rPr lang="ko-KR" altLang="en-US" b="0" i="0" dirty="0">
                <a:effectLst/>
                <a:latin typeface="+mn-ea"/>
              </a:rPr>
              <a:t>년간의 사망자수를 당해 년도의 연앙 인구로 나눈 수치를 </a:t>
            </a:r>
            <a:r>
              <a:rPr lang="en-US" altLang="ko-KR" b="0" i="0" dirty="0">
                <a:effectLst/>
                <a:latin typeface="+mn-ea"/>
              </a:rPr>
              <a:t>1,000</a:t>
            </a:r>
            <a:r>
              <a:rPr lang="ko-KR" altLang="en-US" b="0" i="0" dirty="0">
                <a:effectLst/>
                <a:latin typeface="+mn-ea"/>
              </a:rPr>
              <a:t>분비로 나타낸 지표임</a:t>
            </a:r>
            <a:r>
              <a:rPr lang="en-US" altLang="ko-KR" b="0" i="0" dirty="0">
                <a:effectLst/>
                <a:latin typeface="+mn-ea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b="1" i="0" dirty="0">
                <a:effectLst/>
                <a:latin typeface="+mn-ea"/>
              </a:rPr>
              <a:t>합계출산율</a:t>
            </a:r>
            <a:r>
              <a:rPr lang="en-US" altLang="ko-KR" b="1" i="0" dirty="0">
                <a:effectLst/>
                <a:latin typeface="+mn-ea"/>
              </a:rPr>
              <a:t>: </a:t>
            </a:r>
            <a:r>
              <a:rPr lang="ko-KR" altLang="en-US" b="0" i="0" dirty="0">
                <a:effectLst/>
                <a:latin typeface="+mn-ea"/>
              </a:rPr>
              <a:t>현재의 출산수준이 지속된다는 가정 하에 </a:t>
            </a:r>
            <a:r>
              <a:rPr lang="en-US" altLang="ko-KR" b="0" i="0" dirty="0">
                <a:effectLst/>
                <a:latin typeface="+mn-ea"/>
              </a:rPr>
              <a:t>15</a:t>
            </a:r>
            <a:r>
              <a:rPr lang="ko-KR" altLang="en-US" b="0" i="0" dirty="0">
                <a:effectLst/>
                <a:latin typeface="+mn-ea"/>
              </a:rPr>
              <a:t>세에 해당하는 한 여성이 가임 기간이 끝나는 </a:t>
            </a:r>
            <a:r>
              <a:rPr lang="en-US" altLang="ko-KR" b="0" i="0" dirty="0">
                <a:effectLst/>
                <a:latin typeface="+mn-ea"/>
              </a:rPr>
              <a:t>49</a:t>
            </a:r>
            <a:r>
              <a:rPr lang="ko-KR" altLang="en-US" b="0" i="0" dirty="0">
                <a:effectLst/>
                <a:latin typeface="+mn-ea"/>
              </a:rPr>
              <a:t>세까지 낳을 것으로 기대되는 평균 출생아 수를 의미함</a:t>
            </a:r>
            <a:r>
              <a:rPr lang="en-US" altLang="ko-KR" b="0" i="0" dirty="0">
                <a:effectLst/>
                <a:latin typeface="+mn-ea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b="1" i="0" dirty="0">
                <a:effectLst/>
                <a:latin typeface="Apple SD Gothic Neo"/>
              </a:rPr>
              <a:t>대체출산율</a:t>
            </a:r>
            <a:r>
              <a:rPr lang="ko-KR" altLang="en-US" b="0" i="0" dirty="0">
                <a:effectLst/>
                <a:latin typeface="Apple SD Gothic Neo"/>
              </a:rPr>
              <a:t>은 인구를 현상 유지하는 데 필요한 </a:t>
            </a:r>
            <a:r>
              <a:rPr lang="ko-KR" altLang="en-US" b="1" i="0" dirty="0">
                <a:effectLst/>
                <a:latin typeface="Apple SD Gothic Neo"/>
              </a:rPr>
              <a:t>출산율</a:t>
            </a:r>
            <a:r>
              <a:rPr lang="ko-KR" altLang="en-US" b="0" i="0" dirty="0">
                <a:effectLst/>
                <a:latin typeface="Apple SD Gothic Neo"/>
              </a:rPr>
              <a:t> 수준으로서</a:t>
            </a:r>
            <a:r>
              <a:rPr lang="en-US" altLang="ko-KR" b="0" i="0" dirty="0">
                <a:effectLst/>
                <a:latin typeface="Apple SD Gothic Neo"/>
              </a:rPr>
              <a:t>, </a:t>
            </a:r>
            <a:r>
              <a:rPr lang="ko-KR" altLang="en-US" b="0" i="0" dirty="0">
                <a:effectLst/>
                <a:latin typeface="Apple SD Gothic Neo"/>
              </a:rPr>
              <a:t>선진국의 경우 </a:t>
            </a:r>
            <a:endParaRPr lang="en-US" altLang="ko-KR" b="0" i="0" dirty="0">
              <a:effectLst/>
              <a:latin typeface="Apple SD Gothic Neo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ko-KR" dirty="0">
                <a:latin typeface="Apple SD Gothic Neo"/>
              </a:rPr>
              <a:t>   </a:t>
            </a:r>
            <a:r>
              <a:rPr lang="ko-KR" altLang="en-US" b="0" i="0" dirty="0">
                <a:effectLst/>
                <a:latin typeface="Apple SD Gothic Neo"/>
              </a:rPr>
              <a:t>대체로 </a:t>
            </a:r>
            <a:r>
              <a:rPr lang="en-US" altLang="ko-KR" b="0" i="0" dirty="0">
                <a:effectLst/>
                <a:latin typeface="Apple SD Gothic Neo"/>
              </a:rPr>
              <a:t>2.1</a:t>
            </a:r>
            <a:r>
              <a:rPr lang="ko-KR" altLang="en-US" b="0" i="0" dirty="0">
                <a:effectLst/>
                <a:latin typeface="Apple SD Gothic Neo"/>
              </a:rPr>
              <a:t>명이 이에 해당함</a:t>
            </a:r>
            <a:r>
              <a:rPr lang="en-US" altLang="ko-KR" b="0" i="0" dirty="0">
                <a:effectLst/>
                <a:latin typeface="Apple SD Gothic Neo"/>
              </a:rPr>
              <a:t>. </a:t>
            </a:r>
            <a:r>
              <a:rPr lang="ko-KR" altLang="en-US" b="0" i="0" dirty="0">
                <a:effectLst/>
                <a:latin typeface="Apple SD Gothic Neo"/>
              </a:rPr>
              <a:t>이 수치는 앞으로 인구가 늘어나거나 줄어들지 않도록 </a:t>
            </a:r>
            <a:endParaRPr lang="en-US" altLang="ko-KR" b="0" i="0" dirty="0">
              <a:effectLst/>
              <a:latin typeface="Apple SD Gothic Neo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ko-KR" altLang="en-US" b="0" i="0" dirty="0">
                <a:effectLst/>
                <a:latin typeface="Apple SD Gothic Neo"/>
              </a:rPr>
              <a:t>   하기 위해서 가임 여성 </a:t>
            </a:r>
            <a:r>
              <a:rPr lang="en-US" altLang="ko-KR" b="0" i="0" dirty="0">
                <a:effectLst/>
                <a:latin typeface="Apple SD Gothic Neo"/>
              </a:rPr>
              <a:t>1</a:t>
            </a:r>
            <a:r>
              <a:rPr lang="ko-KR" altLang="en-US" b="0" i="0" dirty="0">
                <a:effectLst/>
                <a:latin typeface="Apple SD Gothic Neo"/>
              </a:rPr>
              <a:t>인당 </a:t>
            </a:r>
            <a:r>
              <a:rPr lang="en-US" altLang="ko-KR" b="0" i="0" dirty="0">
                <a:effectLst/>
                <a:latin typeface="Apple SD Gothic Neo"/>
              </a:rPr>
              <a:t>2.1</a:t>
            </a:r>
            <a:r>
              <a:rPr lang="ko-KR" altLang="en-US" b="0" i="0" dirty="0">
                <a:effectLst/>
                <a:latin typeface="Apple SD Gothic Neo"/>
              </a:rPr>
              <a:t>명의 자녀는 낳아야 한다는 유럽경제위원회</a:t>
            </a:r>
            <a:r>
              <a:rPr lang="en-US" altLang="ko-KR" b="0" i="0" dirty="0">
                <a:effectLst/>
                <a:latin typeface="Apple SD Gothic Neo"/>
              </a:rPr>
              <a:t>(UNECE)</a:t>
            </a:r>
            <a:r>
              <a:rPr lang="ko-KR" altLang="en-US" b="0" i="0" dirty="0">
                <a:effectLst/>
                <a:latin typeface="Apple SD Gothic Neo"/>
              </a:rPr>
              <a:t>의 </a:t>
            </a:r>
            <a:endParaRPr lang="en-US" altLang="ko-KR" b="0" i="0" dirty="0">
              <a:effectLst/>
              <a:latin typeface="Apple SD Gothic Neo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ko-KR" dirty="0">
                <a:latin typeface="Apple SD Gothic Neo"/>
              </a:rPr>
              <a:t>    </a:t>
            </a:r>
            <a:r>
              <a:rPr lang="ko-KR" altLang="en-US" b="0" i="0" dirty="0">
                <a:effectLst/>
                <a:latin typeface="Apple SD Gothic Neo"/>
              </a:rPr>
              <a:t>보고서에 따른 것</a:t>
            </a:r>
            <a:endParaRPr lang="en-US" altLang="ko-KR" b="0" i="0" dirty="0"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n-ea"/>
              </a:rPr>
              <a:t>출처</a:t>
            </a:r>
            <a:r>
              <a:rPr lang="en-US" altLang="ko-KR" dirty="0" smtClean="0">
                <a:latin typeface="+mn-ea"/>
              </a:rPr>
              <a:t>:</a:t>
            </a:r>
            <a:r>
              <a:rPr lang="ko-KR" altLang="en-US" dirty="0" smtClean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국가지표쳬계</a:t>
            </a:r>
            <a:r>
              <a:rPr lang="en-US" altLang="ko-KR" dirty="0">
                <a:latin typeface="+mn-ea"/>
              </a:rPr>
              <a:t>(</a:t>
            </a:r>
            <a:r>
              <a:rPr lang="en-US" altLang="ko-KR" dirty="0">
                <a:latin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http://www.index.go.kr/unify/idxinfo.do?idxCd=4227</a:t>
            </a:r>
            <a:r>
              <a:rPr lang="en-US" altLang="ko-KR" dirty="0">
                <a:latin typeface="+mn-ea"/>
              </a:rPr>
              <a:t>)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6758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D4C2F8-7BCB-43DF-92DE-EE4A126BB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0343" y="3208977"/>
            <a:ext cx="6135584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rgbClr val="FF0000"/>
                </a:solidFill>
              </a:rPr>
              <a:t>어떤</a:t>
            </a:r>
            <a:r>
              <a:rPr lang="ko-KR" altLang="en-US" b="1" dirty="0">
                <a:solidFill>
                  <a:srgbClr val="7832AC"/>
                </a:solidFill>
              </a:rPr>
              <a:t> 지표로 </a:t>
            </a:r>
            <a:r>
              <a:rPr lang="en-US" altLang="ko-KR" b="1" dirty="0">
                <a:solidFill>
                  <a:srgbClr val="7832AC"/>
                </a:solidFill>
              </a:rPr>
              <a:t/>
            </a:r>
            <a:br>
              <a:rPr lang="en-US" altLang="ko-KR" b="1" dirty="0">
                <a:solidFill>
                  <a:srgbClr val="7832AC"/>
                </a:solidFill>
              </a:rPr>
            </a:br>
            <a:r>
              <a:rPr lang="ko-KR" altLang="en-US" b="1" dirty="0">
                <a:solidFill>
                  <a:srgbClr val="FF0000"/>
                </a:solidFill>
              </a:rPr>
              <a:t>무엇을</a:t>
            </a:r>
            <a:r>
              <a:rPr lang="ko-KR" altLang="en-US" b="1" dirty="0">
                <a:solidFill>
                  <a:srgbClr val="7832AC"/>
                </a:solidFill>
              </a:rPr>
              <a:t> 볼 것인가</a:t>
            </a:r>
            <a:r>
              <a:rPr lang="en-US" altLang="ko-KR" b="1" dirty="0">
                <a:solidFill>
                  <a:srgbClr val="7832AC"/>
                </a:solidFill>
              </a:rPr>
              <a:t>?</a:t>
            </a:r>
            <a:r>
              <a:rPr lang="ko-KR" altLang="en-US" b="1" dirty="0">
                <a:solidFill>
                  <a:srgbClr val="7832AC"/>
                </a:solidFill>
              </a:rPr>
              <a:t>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D1FE912-C6C0-4DDA-9EEF-61FE30667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811" y="1984843"/>
            <a:ext cx="3991532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86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2DA623-BCE1-485B-BCE4-D28BB4944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251"/>
          </a:xfrm>
        </p:spPr>
        <p:txBody>
          <a:bodyPr/>
          <a:lstStyle/>
          <a:p>
            <a:pPr algn="ctr"/>
            <a:r>
              <a:rPr kumimoji="1" lang="ko-KR" altLang="en-US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전라남도 </a:t>
            </a:r>
            <a:r>
              <a:rPr kumimoji="1" lang="ko-KR" altLang="en-US" b="1" i="0" u="none" strike="noStrike" kern="1200" cap="none" spc="0" normalizeH="0" baseline="0" noProof="0" dirty="0" err="1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지표생성</a:t>
            </a:r>
            <a:r>
              <a:rPr kumimoji="1" lang="ko-KR" altLang="en-US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 연구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E3E592B-6922-4C9A-A7C9-59B7A2DBF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356"/>
            <a:ext cx="10515600" cy="5175519"/>
          </a:xfrm>
        </p:spPr>
        <p:txBody>
          <a:bodyPr>
            <a:normAutofit fontScale="92500" lnSpcReduction="10000"/>
          </a:bodyPr>
          <a:lstStyle/>
          <a:p>
            <a:pPr marL="457200" marR="0" lvl="1" indent="0" algn="just" fontAlgn="base" latinLnBrk="1">
              <a:lnSpc>
                <a:spcPct val="17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altLang="ko-KR" sz="1800" b="1" kern="0" spc="-2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800" b="1" kern="0" spc="-20" dirty="0">
                <a:solidFill>
                  <a:srgbClr val="000000"/>
                </a:solidFill>
                <a:effectLst/>
                <a:latin typeface="+mn-ea"/>
              </a:rPr>
              <a:t>전라남도 공공보건의료 지표생성 연구</a:t>
            </a:r>
            <a:r>
              <a:rPr lang="en-US" altLang="ko-KR" sz="1800" b="1" kern="0" spc="-20" dirty="0">
                <a:solidFill>
                  <a:srgbClr val="000000"/>
                </a:solidFill>
                <a:effectLst/>
                <a:latin typeface="+mn-ea"/>
              </a:rPr>
              <a:t>(2020))</a:t>
            </a:r>
            <a:endParaRPr lang="en-US" altLang="ko-KR" sz="1800" b="1" kern="0" spc="-20" dirty="0">
              <a:solidFill>
                <a:srgbClr val="000000"/>
              </a:solidFill>
              <a:latin typeface="+mn-ea"/>
            </a:endParaRPr>
          </a:p>
          <a:p>
            <a:pPr marL="457200" marR="0" lvl="1" indent="0" algn="just" fontAlgn="base" latinLnBrk="1">
              <a:lnSpc>
                <a:spcPct val="17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ko-KR" altLang="en-US" sz="1800" b="1" kern="0" spc="-20" dirty="0">
                <a:solidFill>
                  <a:srgbClr val="000000"/>
                </a:solidFill>
                <a:effectLst/>
                <a:latin typeface="+mn-ea"/>
              </a:rPr>
              <a:t>★ 필요성</a:t>
            </a:r>
            <a:endParaRPr lang="en-US" altLang="ko-KR" sz="1800" b="1" kern="0" spc="-20" dirty="0">
              <a:solidFill>
                <a:srgbClr val="000000"/>
              </a:solidFill>
              <a:effectLst/>
              <a:latin typeface="+mn-ea"/>
            </a:endParaRPr>
          </a:p>
          <a:p>
            <a:pPr marL="742950" marR="0" lvl="1" indent="-285750" algn="just" fontAlgn="base" latinLnBrk="1">
              <a:lnSpc>
                <a:spcPct val="175000"/>
              </a:lnSpc>
              <a:spcBef>
                <a:spcPts val="800"/>
              </a:spcBef>
              <a:spcAft>
                <a:spcPts val="0"/>
              </a:spcAft>
            </a:pP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+mn-ea"/>
              </a:rPr>
              <a:t>전남은 전체인구의 감소</a:t>
            </a: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+mn-ea"/>
              </a:rPr>
              <a:t>노인 인구의 증가</a:t>
            </a: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800" kern="0" spc="-60" dirty="0">
                <a:solidFill>
                  <a:srgbClr val="000000"/>
                </a:solidFill>
                <a:effectLst/>
                <a:latin typeface="+mn-ea"/>
              </a:rPr>
              <a:t>도시와 농촌</a:t>
            </a:r>
            <a:r>
              <a:rPr lang="en-US" altLang="ko-KR" sz="1800" kern="0" spc="-6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800" kern="0" spc="-60" dirty="0">
                <a:solidFill>
                  <a:srgbClr val="000000"/>
                </a:solidFill>
                <a:effectLst/>
                <a:latin typeface="+mn-ea"/>
              </a:rPr>
              <a:t>도서지역이 혼재한 지역적 특성이 있음</a:t>
            </a:r>
            <a:endParaRPr lang="en-US" altLang="ko-KR" sz="1800" kern="0" spc="-60" dirty="0">
              <a:solidFill>
                <a:srgbClr val="000000"/>
              </a:solidFill>
              <a:effectLst/>
              <a:latin typeface="+mn-ea"/>
            </a:endParaRPr>
          </a:p>
          <a:p>
            <a:pPr marL="457200" marR="0" lvl="1" indent="0" algn="just" fontAlgn="base" latinLnBrk="1">
              <a:lnSpc>
                <a:spcPct val="17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ko-KR" altLang="en-US" sz="1800" kern="0" spc="-60" dirty="0">
                <a:solidFill>
                  <a:srgbClr val="000000"/>
                </a:solidFill>
                <a:effectLst/>
                <a:latin typeface="+mn-ea"/>
              </a:rPr>
              <a:t>   </a:t>
            </a:r>
            <a:r>
              <a:rPr lang="en-US" altLang="ko-KR" sz="1800" kern="0" spc="-60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sz="1800" kern="0" spc="-60" dirty="0">
                <a:solidFill>
                  <a:srgbClr val="000000"/>
                </a:solidFill>
                <a:effectLst/>
                <a:latin typeface="+mn-ea"/>
              </a:rPr>
              <a:t> 특히</a:t>
            </a:r>
            <a:r>
              <a:rPr lang="en-US" altLang="ko-KR" sz="1800" kern="0" spc="-6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800" kern="0" spc="-20" dirty="0">
                <a:solidFill>
                  <a:srgbClr val="000000"/>
                </a:solidFill>
                <a:latin typeface="+mn-ea"/>
              </a:rPr>
              <a:t>많은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+mn-ea"/>
              </a:rPr>
              <a:t>섬</a:t>
            </a: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+mn-ea"/>
              </a:rPr>
              <a:t>·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+mn-ea"/>
              </a:rPr>
              <a:t>갯벌</a:t>
            </a: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+mn-ea"/>
              </a:rPr>
              <a:t>·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+mn-ea"/>
              </a:rPr>
              <a:t>해안선을 보유한 환경적 특성이 있음</a:t>
            </a: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+mn-ea"/>
              </a:rPr>
              <a:t>)</a:t>
            </a:r>
          </a:p>
          <a:p>
            <a:pPr marL="742950" marR="0" lvl="1" indent="-285750" algn="just" fontAlgn="base" latinLnBrk="1">
              <a:lnSpc>
                <a:spcPct val="1750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+mn-ea"/>
              </a:rPr>
              <a:t>높은 사망률과 필요 의료서비스의 미치료율</a:t>
            </a: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+mn-ea"/>
              </a:rPr>
              <a:t>낮은 기대수명과 소득수준 간 높은 </a:t>
            </a:r>
            <a:endParaRPr lang="en-US" altLang="ko-KR" sz="1800" kern="0" spc="-20" dirty="0">
              <a:solidFill>
                <a:srgbClr val="000000"/>
              </a:solidFill>
              <a:effectLst/>
              <a:latin typeface="+mn-ea"/>
            </a:endParaRPr>
          </a:p>
          <a:p>
            <a:pPr marL="457200" marR="0" lvl="1" indent="0" algn="just" fontAlgn="base" latinLnBrk="1">
              <a:lnSpc>
                <a:spcPct val="17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altLang="ko-KR" sz="1800" kern="0" spc="-20" dirty="0">
                <a:solidFill>
                  <a:srgbClr val="000000"/>
                </a:solidFill>
                <a:latin typeface="+mn-ea"/>
              </a:rPr>
              <a:t>    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+mn-ea"/>
              </a:rPr>
              <a:t>건강수명 격차 등 많은 보건의료 관련 문제를 가지고 있음</a:t>
            </a:r>
          </a:p>
          <a:p>
            <a:pPr marL="742950" marR="0" lvl="1" indent="-285750" algn="just" fontAlgn="base" latinLnBrk="1">
              <a:lnSpc>
                <a:spcPct val="175000"/>
              </a:lnSpc>
              <a:spcBef>
                <a:spcPts val="800"/>
              </a:spcBef>
              <a:spcAft>
                <a:spcPts val="0"/>
              </a:spcAft>
            </a:pPr>
            <a:r>
              <a:rPr lang="ko-KR" altLang="en-US" sz="1800" kern="0" spc="-60" dirty="0">
                <a:solidFill>
                  <a:srgbClr val="000000"/>
                </a:solidFill>
                <a:effectLst/>
                <a:latin typeface="+mn-ea"/>
              </a:rPr>
              <a:t>그러므로 이러한 특성을 고려한 핵심 지표를 도출하고 지속적인 모니터링을 위한 체계구축이 필요함</a:t>
            </a:r>
            <a:endParaRPr lang="ko-KR" altLang="en-US" sz="1800" kern="0" spc="-20" dirty="0">
              <a:solidFill>
                <a:srgbClr val="000000"/>
              </a:solidFill>
              <a:effectLst/>
              <a:latin typeface="+mn-ea"/>
            </a:endParaRPr>
          </a:p>
          <a:p>
            <a:pPr marL="742950" marR="0" lvl="1" indent="-285750" algn="just" fontAlgn="base" latinLnBrk="1">
              <a:lnSpc>
                <a:spcPct val="175000"/>
              </a:lnSpc>
              <a:spcBef>
                <a:spcPts val="800"/>
              </a:spcBef>
              <a:spcAft>
                <a:spcPts val="0"/>
              </a:spcAft>
            </a:pP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+mn-ea"/>
              </a:rPr>
              <a:t>또한</a:t>
            </a: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+mn-ea"/>
              </a:rPr>
              <a:t>현재 상황 및 미래의 동향에 대한 정보를 제공해 주고</a:t>
            </a: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+mn-ea"/>
              </a:rPr>
              <a:t>지역 정책 수립에 활용되며</a:t>
            </a: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+mn-ea"/>
              </a:rPr>
              <a:t>,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+mn-ea"/>
              </a:rPr>
              <a:t> 지속적인 모니터링을 통해 수행된 사업의 결과를 평가하는 데  핵심지표를 사용하기 위해 지표생성 연구를 진행하게 됨</a:t>
            </a:r>
          </a:p>
        </p:txBody>
      </p:sp>
    </p:spTree>
    <p:extLst>
      <p:ext uri="{BB962C8B-B14F-4D97-AF65-F5344CB8AC3E}">
        <p14:creationId xmlns:p14="http://schemas.microsoft.com/office/powerpoint/2010/main" val="3692389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7FBBAD-0FC8-4F78-AC23-44B657FA9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5736"/>
          </a:xfrm>
        </p:spPr>
        <p:txBody>
          <a:bodyPr/>
          <a:lstStyle/>
          <a:p>
            <a:pPr algn="ctr"/>
            <a:r>
              <a:rPr kumimoji="1" lang="ko-KR" altLang="en-US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전라남도 </a:t>
            </a:r>
            <a:r>
              <a:rPr kumimoji="1" lang="ko-KR" altLang="en-US" b="1" dirty="0" err="1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지표생성</a:t>
            </a:r>
            <a:r>
              <a:rPr kumimoji="1" lang="ko-KR" altLang="en-US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 연구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082F8DC-3884-47DC-B9C9-076E8F384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64" y="1829984"/>
            <a:ext cx="10515600" cy="4658129"/>
          </a:xfrm>
        </p:spPr>
        <p:txBody>
          <a:bodyPr/>
          <a:lstStyle/>
          <a:p>
            <a:r>
              <a:rPr lang="ko-KR" altLang="en-US" sz="2800" b="1" kern="0" spc="-2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전라남도 공공보건의료 </a:t>
            </a:r>
            <a:r>
              <a:rPr lang="ko-KR" altLang="en-US" sz="2800" b="1" kern="0" spc="-2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지표생성</a:t>
            </a:r>
            <a:r>
              <a:rPr lang="ko-KR" altLang="en-US" sz="2800" b="1" kern="0" spc="-2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연구 체계도</a:t>
            </a:r>
            <a:endParaRPr lang="en-US" altLang="ko-KR" sz="2800" b="1" kern="0" spc="-2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endParaRPr lang="ko-KR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924D69E-FF2F-4D0A-89A4-67BD59A1A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8936" y="3111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pic>
        <p:nvPicPr>
          <p:cNvPr id="1025" name="_x387487968">
            <a:extLst>
              <a:ext uri="{FF2B5EF4-FFF2-40B4-BE49-F238E27FC236}">
                <a16:creationId xmlns:a16="http://schemas.microsoft.com/office/drawing/2014/main" id="{6D9687C6-B186-4F5F-B0FC-74A3E5197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64" y="2332496"/>
            <a:ext cx="11693471" cy="452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334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1C21E7-2E88-478C-9B87-473C80204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739"/>
          </a:xfrm>
        </p:spPr>
        <p:txBody>
          <a:bodyPr/>
          <a:lstStyle/>
          <a:p>
            <a:pPr algn="ctr"/>
            <a:r>
              <a:rPr kumimoji="1" lang="ko-KR" altLang="en-US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전라남도 </a:t>
            </a:r>
            <a:r>
              <a:rPr kumimoji="1" lang="ko-KR" altLang="en-US" b="1" dirty="0" err="1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지표생성</a:t>
            </a:r>
            <a:r>
              <a:rPr kumimoji="1" lang="ko-KR" altLang="en-US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 연구</a:t>
            </a:r>
            <a:endParaRPr lang="ko-KR" altLang="en-US" dirty="0">
              <a:solidFill>
                <a:srgbClr val="7832AC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9A1AFD4-DD5C-4643-9B09-CEBF66102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400" b="1" kern="0" spc="-40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sz="2400" b="1" kern="0" spc="-40" dirty="0">
                <a:solidFill>
                  <a:srgbClr val="000000"/>
                </a:solidFill>
                <a:latin typeface="+mn-ea"/>
              </a:rPr>
              <a:t> 전라남도 공공보건의료 지표 선정을 위해 고려한 사항</a:t>
            </a:r>
            <a:r>
              <a:rPr lang="en-US" altLang="ko-KR" sz="2400" b="1" kern="0" spc="-40" dirty="0">
                <a:solidFill>
                  <a:srgbClr val="000000"/>
                </a:solidFill>
                <a:latin typeface="+mn-ea"/>
              </a:rPr>
              <a:t>(1))</a:t>
            </a:r>
          </a:p>
          <a:p>
            <a:pPr marL="444500" marR="0" indent="0" algn="just" fontAlgn="base" latinLnBrk="1">
              <a:lnSpc>
                <a:spcPct val="17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altLang="ko-KR" sz="2000" kern="0" spc="-20" dirty="0">
                <a:solidFill>
                  <a:srgbClr val="000000"/>
                </a:solidFill>
                <a:effectLst/>
                <a:latin typeface="+mn-ea"/>
              </a:rPr>
              <a:t>- </a:t>
            </a:r>
            <a:r>
              <a:rPr lang="ko-KR" altLang="en-US" sz="2000" kern="0" spc="-20" dirty="0">
                <a:solidFill>
                  <a:srgbClr val="000000"/>
                </a:solidFill>
                <a:effectLst/>
                <a:latin typeface="+mn-ea"/>
              </a:rPr>
              <a:t>자료 취득 관련 논의 내용</a:t>
            </a:r>
          </a:p>
          <a:p>
            <a:pPr marL="402590" marR="0" indent="0" algn="just" fontAlgn="base" latinLnBrk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+mn-ea"/>
              </a:rPr>
              <a:t> ∙ </a:t>
            </a:r>
            <a:r>
              <a:rPr lang="ko-KR" altLang="en-US" sz="2000" b="1" kern="0" spc="-50" dirty="0">
                <a:solidFill>
                  <a:srgbClr val="000000"/>
                </a:solidFill>
                <a:effectLst/>
                <a:latin typeface="+mn-ea"/>
              </a:rPr>
              <a:t>접    근   성</a:t>
            </a: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+mn-ea"/>
              </a:rPr>
              <a:t>기존자료를 이용하여 산출 가능한가</a:t>
            </a: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+mn-ea"/>
              </a:rPr>
              <a:t>? </a:t>
            </a: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+mn-ea"/>
              </a:rPr>
              <a:t>자료가공이 쉬운가</a:t>
            </a: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+mn-ea"/>
              </a:rPr>
              <a:t>?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402590" marR="0" indent="0" algn="just" fontAlgn="base" latinLnBrk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+mn-ea"/>
              </a:rPr>
              <a:t> ∙ </a:t>
            </a:r>
            <a:r>
              <a:rPr lang="ko-KR" altLang="en-US" sz="2000" b="1" kern="0" spc="-50" dirty="0">
                <a:solidFill>
                  <a:srgbClr val="000000"/>
                </a:solidFill>
                <a:effectLst/>
                <a:latin typeface="+mn-ea"/>
              </a:rPr>
              <a:t>측정 용이성</a:t>
            </a: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+mn-ea"/>
              </a:rPr>
              <a:t>매년 산출이 되는 자료를 이용할 수 있는가</a:t>
            </a: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+mn-ea"/>
              </a:rPr>
              <a:t>?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402590" marR="0" indent="0" algn="just" fontAlgn="base" latinLnBrk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+mn-ea"/>
              </a:rPr>
              <a:t> ∙ </a:t>
            </a:r>
            <a:r>
              <a:rPr lang="ko-KR" altLang="en-US" sz="2000" b="1" kern="0" spc="-50" dirty="0">
                <a:solidFill>
                  <a:srgbClr val="000000"/>
                </a:solidFill>
                <a:effectLst/>
                <a:latin typeface="+mn-ea"/>
              </a:rPr>
              <a:t>측정 가능성</a:t>
            </a: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+mn-ea"/>
              </a:rPr>
              <a:t>지표마다 측정 단위가 달라서 기준이 필요함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444500" marR="0" indent="0" algn="just" fontAlgn="base" latinLnBrk="1">
              <a:lnSpc>
                <a:spcPct val="17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altLang="ko-KR" sz="2000" kern="0" spc="-20" dirty="0">
                <a:solidFill>
                  <a:srgbClr val="000000"/>
                </a:solidFill>
                <a:effectLst/>
                <a:latin typeface="+mn-ea"/>
              </a:rPr>
              <a:t>- </a:t>
            </a:r>
            <a:r>
              <a:rPr lang="ko-KR" altLang="en-US" sz="2000" kern="0" spc="-20" dirty="0">
                <a:solidFill>
                  <a:srgbClr val="000000"/>
                </a:solidFill>
                <a:effectLst/>
                <a:latin typeface="+mn-ea"/>
              </a:rPr>
              <a:t>자료의 명확성 관련 사항</a:t>
            </a:r>
          </a:p>
          <a:p>
            <a:pPr marL="402590" marR="0" indent="0" algn="just" fontAlgn="base" latinLnBrk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+mn-ea"/>
              </a:rPr>
              <a:t> ∙ </a:t>
            </a:r>
            <a:r>
              <a:rPr lang="ko-KR" altLang="en-US" sz="2000" b="1" kern="0" spc="-50" dirty="0">
                <a:solidFill>
                  <a:srgbClr val="000000"/>
                </a:solidFill>
                <a:effectLst/>
                <a:latin typeface="+mn-ea"/>
              </a:rPr>
              <a:t>정확성</a:t>
            </a: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+mn-ea"/>
              </a:rPr>
              <a:t>정확한 값이 산출되는 지표인가</a:t>
            </a: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+mn-ea"/>
              </a:rPr>
              <a:t>?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402590" marR="0" indent="0" algn="just" fontAlgn="base" latinLnBrk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+mn-ea"/>
              </a:rPr>
              <a:t> ∙ </a:t>
            </a:r>
            <a:r>
              <a:rPr lang="ko-KR" altLang="en-US" sz="2000" b="1" kern="0" spc="-50" dirty="0">
                <a:solidFill>
                  <a:srgbClr val="000000"/>
                </a:solidFill>
                <a:effectLst/>
                <a:latin typeface="+mn-ea"/>
              </a:rPr>
              <a:t>신뢰성</a:t>
            </a: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+mn-ea"/>
              </a:rPr>
              <a:t>누가 실시하여도 항상 같은 결과가 나오는가</a:t>
            </a: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+mn-ea"/>
              </a:rPr>
              <a:t>?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402590" marR="0" indent="0" algn="just" fontAlgn="base" latinLnBrk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+mn-ea"/>
              </a:rPr>
              <a:t> ∙ </a:t>
            </a:r>
            <a:r>
              <a:rPr lang="ko-KR" altLang="en-US" sz="2000" b="1" kern="0" spc="-50" dirty="0">
                <a:solidFill>
                  <a:srgbClr val="000000"/>
                </a:solidFill>
                <a:effectLst/>
                <a:latin typeface="+mn-ea"/>
              </a:rPr>
              <a:t>객관성</a:t>
            </a: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+mn-ea"/>
              </a:rPr>
              <a:t>정부나 공신력 있는 기관의 통계나 자료로 산출되는가</a:t>
            </a: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+mn-ea"/>
              </a:rPr>
              <a:t>?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748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1C21E7-2E88-478C-9B87-473C80204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739"/>
          </a:xfrm>
        </p:spPr>
        <p:txBody>
          <a:bodyPr/>
          <a:lstStyle/>
          <a:p>
            <a:pPr algn="ctr"/>
            <a:r>
              <a:rPr kumimoji="1" lang="ko-KR" altLang="en-US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전라남도 </a:t>
            </a:r>
            <a:r>
              <a:rPr kumimoji="1" lang="ko-KR" altLang="en-US" b="1" dirty="0" err="1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지표생성</a:t>
            </a:r>
            <a:r>
              <a:rPr kumimoji="1" lang="ko-KR" altLang="en-US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 연구</a:t>
            </a:r>
            <a:endParaRPr lang="ko-KR" altLang="en-US" dirty="0">
              <a:solidFill>
                <a:srgbClr val="7832AC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9A1AFD4-DD5C-4643-9B09-CEBF66102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60" y="1456841"/>
            <a:ext cx="11835539" cy="5176434"/>
          </a:xfrm>
        </p:spPr>
        <p:txBody>
          <a:bodyPr>
            <a:normAutofit fontScale="92500"/>
          </a:bodyPr>
          <a:lstStyle/>
          <a:p>
            <a:pPr marL="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ko-KR" sz="2400" b="1" kern="0" spc="-40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sz="2400" b="1" kern="0" spc="-40" dirty="0">
                <a:solidFill>
                  <a:srgbClr val="000000"/>
                </a:solidFill>
                <a:latin typeface="+mn-ea"/>
              </a:rPr>
              <a:t> 전라남도 공공보건의료 지표 선정을 위해 고려한 사항</a:t>
            </a:r>
            <a:r>
              <a:rPr lang="en-US" altLang="ko-KR" sz="2400" b="1" kern="0" spc="-40" dirty="0">
                <a:solidFill>
                  <a:srgbClr val="000000"/>
                </a:solidFill>
                <a:latin typeface="+mn-ea"/>
              </a:rPr>
              <a:t>(2))</a:t>
            </a:r>
          </a:p>
          <a:p>
            <a:pPr marL="730250" marR="0" indent="-285750" algn="just" fontAlgn="base" latinLnBrk="1">
              <a:lnSpc>
                <a:spcPct val="175000"/>
              </a:lnSpc>
              <a:spcBef>
                <a:spcPts val="500"/>
              </a:spcBef>
              <a:spcAft>
                <a:spcPts val="0"/>
              </a:spcAft>
              <a:buFontTx/>
              <a:buChar char="-"/>
            </a:pP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+mn-ea"/>
              </a:rPr>
              <a:t>지표의 효용 관련 사항</a:t>
            </a:r>
            <a:endParaRPr lang="en-US" altLang="ko-KR" sz="1800" kern="0" spc="-20" dirty="0">
              <a:solidFill>
                <a:srgbClr val="000000"/>
              </a:solidFill>
              <a:effectLst/>
              <a:latin typeface="+mn-ea"/>
            </a:endParaRPr>
          </a:p>
          <a:p>
            <a:pPr marL="444500" marR="0" indent="0" algn="just" fontAlgn="base" latinLnBrk="1">
              <a:lnSpc>
                <a:spcPct val="17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+mn-ea"/>
              </a:rPr>
              <a:t> ∙ 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+mn-ea"/>
              </a:rPr>
              <a:t>중   요   성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+mn-ea"/>
              </a:rPr>
              <a:t>공공보건의료의 현황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+mn-ea"/>
              </a:rPr>
              <a:t>미래의 동향을 파악하기 위한 중요 지표인가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+mn-ea"/>
              </a:rPr>
              <a:t>?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402590" marR="0" indent="0" algn="just" fontAlgn="base" latinLnBrk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+mn-ea"/>
              </a:rPr>
              <a:t> ∙ 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+mn-ea"/>
              </a:rPr>
              <a:t>심   각   도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+mn-ea"/>
              </a:rPr>
              <a:t>사망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+mn-ea"/>
              </a:rPr>
              <a:t>장애 등과 관련된 심각한 문제인가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+mn-ea"/>
              </a:rPr>
              <a:t>?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402590" marR="0" indent="0" algn="just" fontAlgn="base" latinLnBrk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+mn-ea"/>
              </a:rPr>
              <a:t> ∙ 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+mn-ea"/>
              </a:rPr>
              <a:t>다   중   성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+mn-ea"/>
              </a:rPr>
              <a:t>많은 사람의 문제인가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+mn-ea"/>
              </a:rPr>
              <a:t>?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402590" marR="0" indent="0" algn="just" fontAlgn="base" latinLnBrk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+mn-ea"/>
              </a:rPr>
              <a:t> ∙ 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+mn-ea"/>
              </a:rPr>
              <a:t>취   약   성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+mn-ea"/>
              </a:rPr>
              <a:t>서비스의 접근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+mn-ea"/>
              </a:rPr>
              <a:t>이용 등에 어려운 집단이 있는가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+mn-ea"/>
              </a:rPr>
              <a:t>?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402590" marR="0" indent="0" algn="just" fontAlgn="base" latinLnBrk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+mn-ea"/>
              </a:rPr>
              <a:t> ∙ 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+mn-ea"/>
              </a:rPr>
              <a:t>경   제   성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+mn-ea"/>
              </a:rPr>
              <a:t>의료비 등 사회적 비용이 많이 발생하는가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+mn-ea"/>
              </a:rPr>
              <a:t>?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402590" marR="0" indent="0" algn="just" fontAlgn="base" latinLnBrk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+mn-ea"/>
              </a:rPr>
              <a:t> ∙ 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+mn-ea"/>
              </a:rPr>
              <a:t>타   당   성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+mn-ea"/>
              </a:rPr>
              <a:t>지표가 해당 영역이 의미하는 바를 제대로 반영하는가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+mn-ea"/>
              </a:rPr>
              <a:t>?</a:t>
            </a:r>
            <a:endParaRPr lang="en-US" altLang="ko-KR" sz="1800" kern="0" dirty="0">
              <a:solidFill>
                <a:srgbClr val="000000"/>
              </a:solidFill>
              <a:latin typeface="+mn-ea"/>
            </a:endParaRPr>
          </a:p>
          <a:p>
            <a:pPr marL="402590" marR="0" indent="0" algn="just" fontAlgn="base" latinLnBrk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+mn-ea"/>
              </a:rPr>
              <a:t> ∙ 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+mn-ea"/>
              </a:rPr>
              <a:t>원   인   성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+mn-ea"/>
              </a:rPr>
              <a:t>공공보건의료 분야의 정책적 개입이 지표의 변화를 가져올 수 있는가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+mn-ea"/>
              </a:rPr>
              <a:t>?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474980" marR="0" indent="0" algn="just" fontAlgn="base" latinLnBrk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+mn-ea"/>
              </a:rPr>
              <a:t>∙ 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+mn-ea"/>
              </a:rPr>
              <a:t>중재가능성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+mn-ea"/>
              </a:rPr>
              <a:t>공공보건의료 분야에서 현실적인 중재가 가능하고 정책 수립 및 의사결정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+mn-ea"/>
              </a:rPr>
              <a:t>업무 수행에 유용한 지표인가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+mn-ea"/>
              </a:rPr>
              <a:t>?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+mn-ea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69041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9E4A162-59F9-4DB8-9DA4-59FBB4433968}"/>
              </a:ext>
            </a:extLst>
          </p:cNvPr>
          <p:cNvSpPr txBox="1">
            <a:spLocks noChangeArrowheads="1"/>
          </p:cNvSpPr>
          <p:nvPr/>
        </p:nvSpPr>
        <p:spPr>
          <a:xfrm>
            <a:off x="1511167" y="2596670"/>
            <a:ext cx="9827394" cy="3111209"/>
          </a:xfrm>
          <a:prstGeom prst="rect">
            <a:avLst/>
          </a:prstGeom>
          <a:ln>
            <a:noFill/>
          </a:ln>
        </p:spPr>
        <p:txBody>
          <a:bodyPr wrap="square" lIns="108000" tIns="108000" rIns="108000" bIns="108000" anchor="t" anchorCtr="0">
            <a:spAutoFit/>
          </a:bodyPr>
          <a:lstStyle>
            <a:lvl1pPr eaLnBrk="0" fontAlgn="base" latinLnBrk="0" hangingPunct="0">
              <a:spcBef>
                <a:spcPct val="0"/>
              </a:spcBef>
              <a:spcAft>
                <a:spcPts val="1000"/>
              </a:spcAft>
              <a:defRPr kumimoji="1" lang="ko-KR" altLang="en-US" sz="3200" b="0" spc="0" dirty="0">
                <a:ln>
                  <a:solidFill>
                    <a:schemeClr val="accent1">
                      <a:alpha val="0"/>
                    </a:schemeClr>
                  </a:solidFill>
                </a:ln>
                <a:gradFill flip="none" rotWithShape="1">
                  <a:gsLst>
                    <a:gs pos="50000">
                      <a:schemeClr val="tx1">
                        <a:lumMod val="75000"/>
                      </a:schemeClr>
                    </a:gs>
                    <a:gs pos="51000">
                      <a:schemeClr val="tx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  <a:cs typeface="다음_Regular" panose="02000603060000000000" pitchFamily="2" charset="-127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AFD00"/>
                </a:solidFill>
                <a:latin typeface="맑은 고딕" pitchFamily="50" charset="-127"/>
                <a:ea typeface="맑은 고딕" pitchFamily="50" charset="-127"/>
                <a:cs typeface="맑은 고딕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AFD00"/>
                </a:solidFill>
                <a:latin typeface="맑은 고딕" pitchFamily="50" charset="-127"/>
                <a:ea typeface="맑은 고딕" pitchFamily="50" charset="-127"/>
                <a:cs typeface="맑은 고딕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AFD00"/>
                </a:solidFill>
                <a:latin typeface="맑은 고딕" pitchFamily="50" charset="-127"/>
                <a:ea typeface="맑은 고딕" pitchFamily="50" charset="-127"/>
                <a:cs typeface="맑은 고딕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AFD00"/>
                </a:solidFill>
                <a:latin typeface="맑은 고딕" pitchFamily="50" charset="-127"/>
                <a:ea typeface="맑은 고딕" pitchFamily="50" charset="-127"/>
                <a:cs typeface="맑은 고딕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AFD00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AFD00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AFD00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AFD00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1" lang="en-US" altLang="ko-KR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Ⅰ. </a:t>
            </a:r>
            <a:r>
              <a:rPr kumimoji="1" lang="ko-KR" altLang="en-US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지표에 대한 이해</a:t>
            </a:r>
            <a:endParaRPr kumimoji="1" lang="en-US" altLang="ko-KR" b="1" i="0" u="none" strike="noStrike" kern="1200" cap="none" spc="0" normalizeH="0" baseline="0" noProof="0" dirty="0">
              <a:ln>
                <a:solidFill>
                  <a:srgbClr val="1677BB">
                    <a:alpha val="0"/>
                  </a:srgbClr>
                </a:solidFill>
              </a:ln>
              <a:solidFill>
                <a:srgbClr val="7832AC"/>
              </a:solidFill>
              <a:effectLst>
                <a:outerShdw dist="25400" dir="2700000" algn="tl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+mn-ea"/>
              <a:ea typeface="+mn-ea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1" lang="en-US" altLang="ko-KR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Ⅱ. </a:t>
            </a:r>
            <a:r>
              <a:rPr kumimoji="1" lang="ko-KR" altLang="en-US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지표 활용의 실제</a:t>
            </a:r>
            <a:endParaRPr kumimoji="1" lang="en-US" altLang="ko-KR" b="1" i="0" u="none" strike="noStrike" kern="1200" cap="none" spc="0" normalizeH="0" baseline="0" noProof="0" dirty="0">
              <a:ln>
                <a:solidFill>
                  <a:srgbClr val="1677BB">
                    <a:alpha val="0"/>
                  </a:srgbClr>
                </a:solidFill>
              </a:ln>
              <a:solidFill>
                <a:srgbClr val="7832AC"/>
              </a:solidFill>
              <a:effectLst>
                <a:outerShdw dist="25400" dir="2700000" algn="tl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+mn-ea"/>
              <a:ea typeface="+mn-ea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ko-KR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latin typeface="+mn-ea"/>
              </a:rPr>
              <a:t>-</a:t>
            </a:r>
            <a:r>
              <a:rPr lang="ko-KR" altLang="en-US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latin typeface="+mn-ea"/>
              </a:rPr>
              <a:t>전라남도 공공보건의료지원단 홈페이지 탑재 지표</a:t>
            </a:r>
            <a:r>
              <a:rPr lang="en-US" altLang="ko-KR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latin typeface="+mn-ea"/>
              </a:rPr>
              <a:t>-</a:t>
            </a:r>
            <a:endParaRPr kumimoji="1" lang="en-US" altLang="ko-KR" b="1" i="0" u="none" strike="noStrike" kern="1200" cap="none" spc="0" normalizeH="0" baseline="0" noProof="0" dirty="0">
              <a:ln>
                <a:solidFill>
                  <a:srgbClr val="1677BB">
                    <a:alpha val="0"/>
                  </a:srgbClr>
                </a:solidFill>
              </a:ln>
              <a:solidFill>
                <a:srgbClr val="7832AC"/>
              </a:solidFill>
              <a:effectLst>
                <a:outerShdw dist="25400" dir="2700000" algn="tl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+mn-ea"/>
              <a:ea typeface="+mn-ea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1" lang="en-US" altLang="ko-KR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Ⅲ. </a:t>
            </a:r>
            <a:r>
              <a:rPr kumimoji="1" lang="ko-KR" altLang="en-US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전라남도 공공보건의료지원단 연구 결과 활용</a:t>
            </a:r>
            <a:endParaRPr kumimoji="1" lang="en-US" altLang="ko-KR" b="1" i="0" u="none" strike="noStrike" kern="1200" cap="none" spc="0" normalizeH="0" baseline="0" noProof="0" dirty="0">
              <a:ln>
                <a:solidFill>
                  <a:srgbClr val="1677BB">
                    <a:alpha val="0"/>
                  </a:srgbClr>
                </a:solidFill>
              </a:ln>
              <a:solidFill>
                <a:srgbClr val="7832AC"/>
              </a:solidFill>
              <a:effectLst>
                <a:outerShdw dist="25400" dir="2700000" algn="tl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+mn-ea"/>
              <a:ea typeface="+mn-ea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B8788FF-4749-415F-BA15-E5F5653D3177}"/>
              </a:ext>
            </a:extLst>
          </p:cNvPr>
          <p:cNvSpPr txBox="1">
            <a:spLocks noChangeArrowheads="1"/>
          </p:cNvSpPr>
          <p:nvPr/>
        </p:nvSpPr>
        <p:spPr>
          <a:xfrm>
            <a:off x="2385391" y="1334787"/>
            <a:ext cx="5580063" cy="401007"/>
          </a:xfrm>
          <a:prstGeom prst="rect">
            <a:avLst/>
          </a:prstGeom>
          <a:noFill/>
          <a:ln>
            <a:noFill/>
          </a:ln>
        </p:spPr>
        <p:txBody>
          <a:bodyPr wrap="square" lIns="180000" tIns="0" rIns="180000" bIns="0" anchor="ctr" anchorCtr="0">
            <a:noAutofit/>
          </a:bodyPr>
          <a:lstStyle>
            <a:lvl1pPr eaLnBrk="0" fontAlgn="base" latinLnBrk="0" hangingPunct="0">
              <a:spcBef>
                <a:spcPct val="0"/>
              </a:spcBef>
              <a:spcAft>
                <a:spcPts val="1000"/>
              </a:spcAft>
              <a:defRPr kumimoji="1" lang="ko-KR" altLang="en-US" sz="3200" b="0" spc="0" dirty="0">
                <a:ln>
                  <a:solidFill>
                    <a:schemeClr val="accent1">
                      <a:alpha val="0"/>
                    </a:schemeClr>
                  </a:solidFill>
                </a:ln>
                <a:gradFill flip="none" rotWithShape="1">
                  <a:gsLst>
                    <a:gs pos="50000">
                      <a:schemeClr val="tx1">
                        <a:lumMod val="75000"/>
                      </a:schemeClr>
                    </a:gs>
                    <a:gs pos="51000">
                      <a:schemeClr val="tx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  <a:cs typeface="다음_Regular" panose="02000603060000000000" pitchFamily="2" charset="-127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AFD00"/>
                </a:solidFill>
                <a:latin typeface="맑은 고딕" pitchFamily="50" charset="-127"/>
                <a:ea typeface="맑은 고딕" pitchFamily="50" charset="-127"/>
                <a:cs typeface="맑은 고딕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AFD00"/>
                </a:solidFill>
                <a:latin typeface="맑은 고딕" pitchFamily="50" charset="-127"/>
                <a:ea typeface="맑은 고딕" pitchFamily="50" charset="-127"/>
                <a:cs typeface="맑은 고딕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AFD00"/>
                </a:solidFill>
                <a:latin typeface="맑은 고딕" pitchFamily="50" charset="-127"/>
                <a:ea typeface="맑은 고딕" pitchFamily="50" charset="-127"/>
                <a:cs typeface="맑은 고딕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AFD00"/>
                </a:solidFill>
                <a:latin typeface="맑은 고딕" pitchFamily="50" charset="-127"/>
                <a:ea typeface="맑은 고딕" pitchFamily="50" charset="-127"/>
                <a:cs typeface="맑은 고딕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AFD00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AFD00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AFD00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AFD00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목차</a:t>
            </a:r>
            <a:endParaRPr kumimoji="1" lang="en-US" altLang="ko-KR" b="1" i="0" u="none" strike="noStrike" kern="1200" cap="none" spc="0" normalizeH="0" baseline="0" noProof="0" dirty="0">
              <a:ln>
                <a:solidFill>
                  <a:srgbClr val="1677BB">
                    <a:alpha val="0"/>
                  </a:srgbClr>
                </a:solidFill>
              </a:ln>
              <a:solidFill>
                <a:srgbClr val="7832AC"/>
              </a:solidFill>
              <a:effectLst>
                <a:outerShdw dist="25400" dir="2700000" algn="tl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6536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DD9C30-2AE3-4E33-96A3-ED1EDE8F7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624"/>
            <a:ext cx="10515600" cy="735254"/>
          </a:xfrm>
        </p:spPr>
        <p:txBody>
          <a:bodyPr/>
          <a:lstStyle/>
          <a:p>
            <a:pPr algn="ctr"/>
            <a:r>
              <a:rPr kumimoji="1" lang="ko-KR" altLang="en-US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전라남도 </a:t>
            </a:r>
            <a:r>
              <a:rPr kumimoji="1" lang="ko-KR" altLang="en-US" b="1" dirty="0" err="1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지표생성</a:t>
            </a:r>
            <a:r>
              <a:rPr kumimoji="1" lang="ko-KR" altLang="en-US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 연구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A3FF673-4317-4E1C-84F0-9F8F44C09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836"/>
            <a:ext cx="10515600" cy="4989539"/>
          </a:xfrm>
        </p:spPr>
        <p:txBody>
          <a:bodyPr>
            <a:normAutofit fontScale="92500"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800" b="1" kern="0" spc="-40" dirty="0">
                <a:solidFill>
                  <a:srgbClr val="000000"/>
                </a:solidFill>
                <a:latin typeface="+mn-ea"/>
              </a:rPr>
              <a:t>문헌검토로 전라남도 공공보건의료 지표 선정을 위한 고려 사항</a:t>
            </a:r>
            <a:endParaRPr lang="en-US" altLang="ko-KR" sz="1800" b="1" kern="0" spc="-40" dirty="0">
              <a:solidFill>
                <a:srgbClr val="000000"/>
              </a:solidFill>
              <a:latin typeface="+mn-ea"/>
            </a:endParaRPr>
          </a:p>
          <a:p>
            <a:pPr marL="444500" marR="0" indent="0" algn="just" fontAlgn="base" latinLnBrk="1">
              <a:lnSpc>
                <a:spcPct val="17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altLang="ko-KR" sz="1700" kern="0" spc="-20" dirty="0">
                <a:solidFill>
                  <a:srgbClr val="000000"/>
                </a:solidFill>
                <a:effectLst/>
                <a:latin typeface="+mn-ea"/>
              </a:rPr>
              <a:t>- </a:t>
            </a:r>
            <a:r>
              <a:rPr lang="ko-KR" altLang="en-US" sz="1700" kern="0" spc="-20" dirty="0">
                <a:solidFill>
                  <a:srgbClr val="000000"/>
                </a:solidFill>
                <a:effectLst/>
                <a:latin typeface="+mn-ea"/>
              </a:rPr>
              <a:t>지표의 시의 적절성과 선행성</a:t>
            </a:r>
          </a:p>
          <a:p>
            <a:pPr marL="474980" marR="0" indent="0" algn="just" fontAlgn="base" latinLnBrk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700" kern="0" spc="-50" dirty="0">
                <a:solidFill>
                  <a:srgbClr val="000000"/>
                </a:solidFill>
                <a:effectLst/>
                <a:latin typeface="+mn-ea"/>
              </a:rPr>
              <a:t> ∙ 시의성</a:t>
            </a:r>
            <a:r>
              <a:rPr lang="en-US" altLang="ko-KR" sz="1700" kern="0" spc="-5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700" kern="0" spc="-50" dirty="0">
                <a:solidFill>
                  <a:srgbClr val="000000"/>
                </a:solidFill>
                <a:effectLst/>
                <a:latin typeface="+mn-ea"/>
              </a:rPr>
              <a:t>정치</a:t>
            </a:r>
            <a:r>
              <a:rPr lang="en-US" altLang="ko-KR" sz="1700" kern="0" spc="-50" dirty="0">
                <a:solidFill>
                  <a:srgbClr val="000000"/>
                </a:solidFill>
                <a:effectLst/>
                <a:latin typeface="+mn-ea"/>
              </a:rPr>
              <a:t>·</a:t>
            </a:r>
            <a:r>
              <a:rPr lang="ko-KR" altLang="en-US" sz="1700" kern="0" spc="-50" dirty="0">
                <a:solidFill>
                  <a:srgbClr val="000000"/>
                </a:solidFill>
                <a:effectLst/>
                <a:latin typeface="+mn-ea"/>
              </a:rPr>
              <a:t>사회적 변화에 따른 정책 방향</a:t>
            </a:r>
            <a:r>
              <a:rPr lang="en-US" altLang="ko-KR" sz="1700" kern="0" spc="-5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700" kern="0" spc="-50" dirty="0">
                <a:solidFill>
                  <a:srgbClr val="000000"/>
                </a:solidFill>
                <a:effectLst/>
                <a:latin typeface="+mn-ea"/>
              </a:rPr>
              <a:t>지역사회 현안과 요구와 맞게</a:t>
            </a:r>
            <a:r>
              <a:rPr lang="en-US" altLang="ko-KR" sz="1700" kern="0" spc="-5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1700" kern="0" spc="-50" dirty="0">
                <a:solidFill>
                  <a:srgbClr val="000000"/>
                </a:solidFill>
                <a:effectLst/>
                <a:latin typeface="+mn-ea"/>
              </a:rPr>
              <a:t>연관성이 있는가</a:t>
            </a:r>
            <a:r>
              <a:rPr lang="en-US" altLang="ko-KR" sz="1700" kern="0" spc="-50" dirty="0">
                <a:solidFill>
                  <a:srgbClr val="000000"/>
                </a:solidFill>
                <a:effectLst/>
                <a:latin typeface="+mn-ea"/>
              </a:rPr>
              <a:t>?</a:t>
            </a:r>
            <a:endParaRPr lang="ko-KR" altLang="en-US" sz="17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474980" marR="0" indent="0" algn="just" fontAlgn="base" latinLnBrk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700" kern="0" spc="-50" dirty="0">
                <a:solidFill>
                  <a:srgbClr val="000000"/>
                </a:solidFill>
                <a:effectLst/>
                <a:latin typeface="+mn-ea"/>
              </a:rPr>
              <a:t> ∙ 선행성</a:t>
            </a:r>
            <a:r>
              <a:rPr lang="en-US" altLang="ko-KR" sz="1700" kern="0" spc="-5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700" kern="0" spc="-50" dirty="0">
                <a:solidFill>
                  <a:srgbClr val="000000"/>
                </a:solidFill>
                <a:effectLst/>
                <a:latin typeface="+mn-ea"/>
              </a:rPr>
              <a:t>미래를 예측할 수 있게 하는 정보를 주는 지표인가</a:t>
            </a:r>
            <a:r>
              <a:rPr lang="en-US" altLang="ko-KR" sz="1700" kern="0" spc="-50" dirty="0">
                <a:solidFill>
                  <a:srgbClr val="000000"/>
                </a:solidFill>
                <a:effectLst/>
                <a:latin typeface="+mn-ea"/>
              </a:rPr>
              <a:t>?</a:t>
            </a:r>
          </a:p>
          <a:p>
            <a:pPr marL="457200" marR="0" lvl="1" indent="0" algn="just" fontAlgn="base" latinLnBrk="1">
              <a:lnSpc>
                <a:spcPct val="17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ko-KR" altLang="en-US" sz="1700" b="1" kern="0" spc="-20" dirty="0">
                <a:solidFill>
                  <a:srgbClr val="000000"/>
                </a:solidFill>
                <a:latin typeface="+mn-ea"/>
              </a:rPr>
              <a:t>지표 선정을 위한 최종 기준 선정</a:t>
            </a:r>
            <a:endParaRPr lang="en-US" altLang="ko-KR" sz="1700" b="1" kern="0" spc="-20" dirty="0">
              <a:solidFill>
                <a:srgbClr val="000000"/>
              </a:solidFill>
              <a:latin typeface="+mn-ea"/>
            </a:endParaRPr>
          </a:p>
          <a:p>
            <a:pPr marL="742950" marR="0" lvl="1" indent="-285750" algn="just" fontAlgn="base" latinLnBrk="1">
              <a:lnSpc>
                <a:spcPct val="175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ko-KR" sz="1700" kern="0" spc="-20" dirty="0">
                <a:solidFill>
                  <a:srgbClr val="000000"/>
                </a:solidFill>
                <a:latin typeface="+mn-ea"/>
              </a:rPr>
              <a:t>6</a:t>
            </a:r>
            <a:r>
              <a:rPr lang="ko-KR" altLang="en-US" sz="1700" kern="0" spc="-20" dirty="0">
                <a:solidFill>
                  <a:srgbClr val="000000"/>
                </a:solidFill>
                <a:latin typeface="+mn-ea"/>
              </a:rPr>
              <a:t>회의 내부회의 </a:t>
            </a:r>
            <a:r>
              <a:rPr lang="en-US" altLang="ko-KR" sz="1700" kern="0" spc="-20" dirty="0">
                <a:solidFill>
                  <a:srgbClr val="000000"/>
                </a:solidFill>
                <a:latin typeface="+mn-ea"/>
              </a:rPr>
              <a:t>1</a:t>
            </a:r>
            <a:r>
              <a:rPr lang="ko-KR" altLang="en-US" sz="1700" kern="0" spc="-20" dirty="0">
                <a:solidFill>
                  <a:srgbClr val="000000"/>
                </a:solidFill>
                <a:latin typeface="+mn-ea"/>
              </a:rPr>
              <a:t>회의 전문가 자문회의</a:t>
            </a:r>
            <a:r>
              <a:rPr lang="en-US" altLang="ko-KR" sz="1700" kern="0" spc="-20" dirty="0">
                <a:solidFill>
                  <a:srgbClr val="000000"/>
                </a:solidFill>
                <a:latin typeface="+mn-ea"/>
              </a:rPr>
              <a:t>(6</a:t>
            </a:r>
            <a:r>
              <a:rPr lang="ko-KR" altLang="en-US" sz="1700" kern="0" spc="-20" dirty="0">
                <a:solidFill>
                  <a:srgbClr val="000000"/>
                </a:solidFill>
                <a:latin typeface="+mn-ea"/>
              </a:rPr>
              <a:t>명 참석</a:t>
            </a:r>
            <a:r>
              <a:rPr lang="en-US" altLang="ko-KR" sz="1700" kern="0" spc="-20" dirty="0">
                <a:solidFill>
                  <a:srgbClr val="000000"/>
                </a:solidFill>
                <a:latin typeface="+mn-ea"/>
              </a:rPr>
              <a:t>)</a:t>
            </a:r>
            <a:r>
              <a:rPr lang="ko-KR" altLang="en-US" sz="1700" kern="0" spc="-20" dirty="0">
                <a:solidFill>
                  <a:srgbClr val="000000"/>
                </a:solidFill>
                <a:latin typeface="+mn-ea"/>
              </a:rPr>
              <a:t>을 통해 지표 선정을 위한 기준을 시의성</a:t>
            </a:r>
            <a:r>
              <a:rPr lang="en-US" altLang="ko-KR" sz="1700" kern="0" spc="-2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700" kern="0" spc="-20" dirty="0">
                <a:solidFill>
                  <a:srgbClr val="000000"/>
                </a:solidFill>
                <a:latin typeface="+mn-ea"/>
              </a:rPr>
              <a:t>유용성을 포함하는 개념인 </a:t>
            </a:r>
            <a:r>
              <a:rPr lang="ko-KR" altLang="en-US" sz="1700" b="1" kern="0" spc="-20" dirty="0">
                <a:solidFill>
                  <a:srgbClr val="000000"/>
                </a:solidFill>
                <a:latin typeface="+mn-ea"/>
              </a:rPr>
              <a:t>중요도</a:t>
            </a:r>
            <a:r>
              <a:rPr lang="en-US" altLang="ko-KR" sz="1700" kern="0" spc="-20" dirty="0">
                <a:solidFill>
                  <a:srgbClr val="000000"/>
                </a:solidFill>
                <a:latin typeface="+mn-ea"/>
              </a:rPr>
              <a:t>,</a:t>
            </a:r>
            <a:r>
              <a:rPr lang="ko-KR" altLang="en-US" sz="1700" kern="0" spc="-20" dirty="0">
                <a:solidFill>
                  <a:srgbClr val="000000"/>
                </a:solidFill>
                <a:latin typeface="+mn-ea"/>
              </a:rPr>
              <a:t> 타당도와 신뢰도</a:t>
            </a:r>
            <a:r>
              <a:rPr lang="en-US" altLang="ko-KR" sz="1700" kern="0" spc="-2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700" kern="0" spc="-20" dirty="0">
                <a:solidFill>
                  <a:srgbClr val="000000"/>
                </a:solidFill>
                <a:latin typeface="+mn-ea"/>
              </a:rPr>
              <a:t>과학적 건실성을 포함하는 개념인 </a:t>
            </a:r>
            <a:r>
              <a:rPr lang="ko-KR" altLang="en-US" sz="1700" b="1" kern="0" spc="-20" dirty="0">
                <a:solidFill>
                  <a:srgbClr val="000000"/>
                </a:solidFill>
                <a:latin typeface="+mn-ea"/>
              </a:rPr>
              <a:t>적합도</a:t>
            </a:r>
            <a:r>
              <a:rPr lang="ko-KR" altLang="en-US" sz="1700" kern="0" spc="-20" dirty="0">
                <a:solidFill>
                  <a:srgbClr val="000000"/>
                </a:solidFill>
                <a:latin typeface="+mn-ea"/>
              </a:rPr>
              <a:t>를 기준으로 하기로 함</a:t>
            </a:r>
            <a:endParaRPr lang="en-US" altLang="ko-KR" sz="1700" kern="0" spc="-20" dirty="0">
              <a:solidFill>
                <a:srgbClr val="000000"/>
              </a:solidFill>
              <a:latin typeface="+mn-ea"/>
            </a:endParaRPr>
          </a:p>
          <a:p>
            <a:pPr marL="742950" marR="0" lvl="1" indent="-285750" algn="just" fontAlgn="base" latinLnBrk="1">
              <a:lnSpc>
                <a:spcPct val="175000"/>
              </a:lnSpc>
              <a:spcBef>
                <a:spcPts val="700"/>
              </a:spcBef>
              <a:spcAft>
                <a:spcPts val="0"/>
              </a:spcAft>
            </a:pPr>
            <a:r>
              <a:rPr lang="ko-KR" altLang="en-US" sz="1700" kern="0" spc="-20" dirty="0">
                <a:solidFill>
                  <a:srgbClr val="000000"/>
                </a:solidFill>
                <a:effectLst/>
                <a:latin typeface="+mn-ea"/>
              </a:rPr>
              <a:t>중요한 지표이나 자료취득이 어려운 경우 선정은 하되 수집은 유보하기로 함</a:t>
            </a:r>
            <a:r>
              <a:rPr lang="en-US" altLang="ko-KR" sz="1700" kern="0" spc="-2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700" kern="0" spc="-20" dirty="0">
                <a:solidFill>
                  <a:srgbClr val="000000"/>
                </a:solidFill>
                <a:effectLst/>
                <a:latin typeface="+mn-ea"/>
              </a:rPr>
              <a:t>예</a:t>
            </a:r>
            <a:r>
              <a:rPr lang="en-US" altLang="ko-KR" sz="1700" kern="0" spc="-2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700" kern="0" spc="-20" dirty="0">
                <a:solidFill>
                  <a:srgbClr val="000000"/>
                </a:solidFill>
                <a:latin typeface="+mn-ea"/>
              </a:rPr>
              <a:t>지</a:t>
            </a:r>
            <a:r>
              <a:rPr lang="ko-KR" altLang="en-US" sz="1700" kern="0" spc="-20" dirty="0">
                <a:solidFill>
                  <a:srgbClr val="000000"/>
                </a:solidFill>
                <a:effectLst/>
                <a:latin typeface="+mn-ea"/>
              </a:rPr>
              <a:t>역박탈지수</a:t>
            </a:r>
            <a:r>
              <a:rPr lang="en-US" altLang="ko-KR" sz="1700" kern="0" spc="-20" dirty="0">
                <a:solidFill>
                  <a:srgbClr val="000000"/>
                </a:solidFill>
                <a:effectLst/>
                <a:latin typeface="+mn-ea"/>
              </a:rPr>
              <a:t>)</a:t>
            </a:r>
            <a:endParaRPr lang="ko-KR" altLang="en-US" sz="1700" kern="0" spc="-20" dirty="0">
              <a:solidFill>
                <a:srgbClr val="000000"/>
              </a:solidFill>
              <a:effectLst/>
              <a:latin typeface="+mn-ea"/>
            </a:endParaRPr>
          </a:p>
          <a:p>
            <a:pPr marL="571500" marR="0" indent="-127000" algn="just" fontAlgn="base" latinLnBrk="1">
              <a:lnSpc>
                <a:spcPct val="175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1700" kern="0" spc="-20" dirty="0">
                <a:solidFill>
                  <a:srgbClr val="000000"/>
                </a:solidFill>
                <a:latin typeface="+mn-ea"/>
              </a:rPr>
              <a:t>  </a:t>
            </a:r>
            <a:r>
              <a:rPr lang="ko-KR" altLang="en-US" sz="1700" kern="0" spc="-20" dirty="0">
                <a:solidFill>
                  <a:srgbClr val="000000"/>
                </a:solidFill>
                <a:effectLst/>
                <a:latin typeface="+mn-ea"/>
              </a:rPr>
              <a:t>자료취득에 자원 소모가 큰 경우 지표생성 주기를 </a:t>
            </a:r>
            <a:r>
              <a:rPr lang="en-US" altLang="ko-KR" sz="1700" kern="0" spc="-20" dirty="0">
                <a:solidFill>
                  <a:srgbClr val="000000"/>
                </a:solidFill>
                <a:effectLst/>
                <a:latin typeface="+mn-ea"/>
              </a:rPr>
              <a:t>5</a:t>
            </a:r>
            <a:r>
              <a:rPr lang="ko-KR" altLang="en-US" sz="1700" kern="0" spc="-20" dirty="0">
                <a:solidFill>
                  <a:srgbClr val="000000"/>
                </a:solidFill>
                <a:effectLst/>
                <a:latin typeface="+mn-ea"/>
              </a:rPr>
              <a:t>년으로 하거나 자체 연구로 진행하는 것에 대해 추후 </a:t>
            </a:r>
            <a:endParaRPr lang="en-US" altLang="ko-KR" sz="1700" kern="0" spc="-20" dirty="0">
              <a:solidFill>
                <a:srgbClr val="000000"/>
              </a:solidFill>
              <a:effectLst/>
              <a:latin typeface="+mn-ea"/>
            </a:endParaRPr>
          </a:p>
          <a:p>
            <a:pPr marL="444500" marR="0" indent="0" algn="just" fontAlgn="base" latinLnBrk="1">
              <a:lnSpc>
                <a:spcPct val="17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altLang="ko-KR" sz="1700" kern="0" spc="-20" dirty="0">
                <a:solidFill>
                  <a:srgbClr val="000000"/>
                </a:solidFill>
                <a:latin typeface="+mn-ea"/>
              </a:rPr>
              <a:t>    </a:t>
            </a:r>
            <a:r>
              <a:rPr lang="ko-KR" altLang="en-US" sz="1700" kern="0" spc="-20" dirty="0">
                <a:solidFill>
                  <a:srgbClr val="000000"/>
                </a:solidFill>
                <a:effectLst/>
                <a:latin typeface="+mn-ea"/>
              </a:rPr>
              <a:t>논의하기로 함</a:t>
            </a:r>
          </a:p>
          <a:p>
            <a:pPr marL="474980" marR="0" indent="0" algn="just" fontAlgn="base" latinLnBrk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ko-KR" altLang="en-US" sz="2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1789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DFD62C-A8BB-48DE-9FE3-AA0C5EBFF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739"/>
          </a:xfrm>
        </p:spPr>
        <p:txBody>
          <a:bodyPr/>
          <a:lstStyle/>
          <a:p>
            <a:pPr algn="ctr"/>
            <a:r>
              <a:rPr kumimoji="1" lang="ko-KR" altLang="en-US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전라남도 </a:t>
            </a:r>
            <a:r>
              <a:rPr kumimoji="1" lang="ko-KR" altLang="en-US" b="1" dirty="0" err="1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지표생성</a:t>
            </a:r>
            <a:r>
              <a:rPr kumimoji="1" lang="ko-KR" altLang="en-US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 연구</a:t>
            </a:r>
            <a:r>
              <a:rPr kumimoji="1" lang="en-US" altLang="ko-KR" sz="320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(</a:t>
            </a:r>
            <a:r>
              <a:rPr lang="ko-KR" altLang="en-US" sz="3200" dirty="0">
                <a:solidFill>
                  <a:srgbClr val="7832AC"/>
                </a:solidFill>
              </a:rPr>
              <a:t>우선 선정 기준</a:t>
            </a:r>
            <a:r>
              <a:rPr lang="en-US" altLang="ko-KR" sz="3200" dirty="0">
                <a:solidFill>
                  <a:srgbClr val="7832AC"/>
                </a:solidFill>
              </a:rPr>
              <a:t>)</a:t>
            </a:r>
            <a:endParaRPr lang="ko-KR" altLang="en-US" sz="32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A3C9F52-019E-4375-8E25-2A9199D76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841"/>
            <a:ext cx="10515600" cy="503603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ko-KR" altLang="en-US" dirty="0"/>
              <a:t>시</a:t>
            </a:r>
            <a:r>
              <a:rPr lang="en-US" altLang="ko-KR" dirty="0"/>
              <a:t>, </a:t>
            </a:r>
            <a:r>
              <a:rPr lang="ko-KR" altLang="en-US" dirty="0"/>
              <a:t>군 단위까지 정확한 값이 측정된 지표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설문조사로 생성된 지표 설문조사 시점에서 </a:t>
            </a:r>
            <a:r>
              <a:rPr lang="en-US" altLang="ko-KR" dirty="0"/>
              <a:t>1</a:t>
            </a:r>
            <a:r>
              <a:rPr lang="ko-KR" altLang="en-US" dirty="0"/>
              <a:t>개월 이내에 관한 </a:t>
            </a:r>
            <a:endParaRPr lang="en-US" altLang="ko-KR" dirty="0"/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dirty="0"/>
              <a:t>   질문으로 측정된 지표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설문조사 시점에서 </a:t>
            </a:r>
            <a:r>
              <a:rPr lang="en-US" altLang="ko-KR" dirty="0"/>
              <a:t>1</a:t>
            </a:r>
            <a:r>
              <a:rPr lang="ko-KR" altLang="en-US" dirty="0"/>
              <a:t>개월 이후의 질문이라도 정확히 기억할 수 있는 </a:t>
            </a:r>
            <a:endParaRPr lang="en-US" altLang="ko-KR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/>
              <a:t>   </a:t>
            </a:r>
            <a:r>
              <a:rPr lang="ko-KR" altLang="en-US" dirty="0"/>
              <a:t>내용을 조사한</a:t>
            </a:r>
            <a:r>
              <a:rPr lang="en-US" altLang="ko-KR" dirty="0"/>
              <a:t>(</a:t>
            </a:r>
            <a:r>
              <a:rPr lang="ko-KR" altLang="en-US" dirty="0"/>
              <a:t>수술</a:t>
            </a:r>
            <a:r>
              <a:rPr lang="en-US" altLang="ko-KR" dirty="0"/>
              <a:t>, </a:t>
            </a:r>
            <a:r>
              <a:rPr lang="ko-KR" altLang="en-US" dirty="0"/>
              <a:t>출산 등</a:t>
            </a:r>
            <a:r>
              <a:rPr lang="en-US" altLang="ko-KR" dirty="0"/>
              <a:t>)</a:t>
            </a:r>
            <a:r>
              <a:rPr lang="ko-KR" altLang="en-US" dirty="0"/>
              <a:t> 지표는 포함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반복 생산이 되고 있으며 가공 없이 바로 사용이 가능한 지표</a:t>
            </a:r>
            <a:endParaRPr lang="en-US" altLang="ko-KR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/>
              <a:t>   (</a:t>
            </a:r>
            <a:r>
              <a:rPr lang="ko-KR" altLang="en-US" dirty="0"/>
              <a:t>예</a:t>
            </a:r>
            <a:r>
              <a:rPr lang="en-US" altLang="ko-KR" dirty="0"/>
              <a:t>: </a:t>
            </a:r>
            <a:r>
              <a:rPr lang="ko-KR" altLang="en-US" dirty="0"/>
              <a:t>국가 통계 지표</a:t>
            </a:r>
            <a:r>
              <a:rPr lang="en-US" altLang="ko-KR" dirty="0"/>
              <a:t>, </a:t>
            </a:r>
            <a:r>
              <a:rPr lang="ko-KR" altLang="en-US" dirty="0"/>
              <a:t>국립중앙의료원의 정기적 </a:t>
            </a:r>
            <a:r>
              <a:rPr lang="ko-KR" altLang="en-US" dirty="0" smtClean="0"/>
              <a:t>산출 지표</a:t>
            </a:r>
            <a:r>
              <a:rPr lang="en-US" altLang="ko-KR" dirty="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전남의 현황에서 더 유의미한 결과를 보인 지표</a:t>
            </a:r>
          </a:p>
        </p:txBody>
      </p:sp>
    </p:spTree>
    <p:extLst>
      <p:ext uri="{BB962C8B-B14F-4D97-AF65-F5344CB8AC3E}">
        <p14:creationId xmlns:p14="http://schemas.microsoft.com/office/powerpoint/2010/main" val="2626858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B2CC54-6594-4984-81C3-99A8AB10C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6733"/>
          </a:xfrm>
        </p:spPr>
        <p:txBody>
          <a:bodyPr/>
          <a:lstStyle/>
          <a:p>
            <a:pPr algn="ctr"/>
            <a:r>
              <a:rPr kumimoji="1" lang="ko-KR" altLang="en-US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전라남도 </a:t>
            </a:r>
            <a:r>
              <a:rPr kumimoji="1" lang="ko-KR" altLang="en-US" b="1" dirty="0" err="1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지표생성</a:t>
            </a:r>
            <a:r>
              <a:rPr kumimoji="1" lang="ko-KR" altLang="en-US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 연구</a:t>
            </a:r>
            <a:r>
              <a:rPr kumimoji="1" lang="en-US" altLang="ko-KR" sz="360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(</a:t>
            </a:r>
            <a:r>
              <a:rPr lang="ko-KR" altLang="en-US" sz="3600" dirty="0">
                <a:solidFill>
                  <a:srgbClr val="7832AC"/>
                </a:solidFill>
              </a:rPr>
              <a:t>참여 전문가</a:t>
            </a:r>
            <a:r>
              <a:rPr lang="en-US" altLang="ko-KR" sz="3600" dirty="0">
                <a:solidFill>
                  <a:srgbClr val="7832AC"/>
                </a:solidFill>
              </a:rPr>
              <a:t>)</a:t>
            </a:r>
            <a:endParaRPr lang="ko-KR" altLang="en-US" sz="36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5D9B7A-E263-421C-8236-A0073B2CF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dirty="0"/>
              <a:t>• </a:t>
            </a:r>
            <a:r>
              <a:rPr lang="ko-KR" altLang="en-US" dirty="0"/>
              <a:t>전문가 자문회의</a:t>
            </a:r>
            <a:endParaRPr lang="en-US" altLang="ko-KR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/>
              <a:t>  - </a:t>
            </a:r>
            <a:r>
              <a:rPr lang="ko-KR" altLang="en-US" dirty="0"/>
              <a:t> 자문위원은 공공보건의료 관련 전문가와 실무자</a:t>
            </a:r>
            <a:r>
              <a:rPr lang="en-US" altLang="ko-KR" dirty="0"/>
              <a:t>, </a:t>
            </a:r>
            <a:r>
              <a:rPr lang="ko-KR" altLang="en-US" dirty="0"/>
              <a:t>학계 교수</a:t>
            </a:r>
            <a:r>
              <a:rPr lang="en-US" altLang="ko-KR" dirty="0"/>
              <a:t>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/>
              <a:t>     </a:t>
            </a:r>
            <a:r>
              <a:rPr lang="ko-KR" altLang="en-US" dirty="0"/>
              <a:t>통계 전문가 구성하였으며 참여 인원은 </a:t>
            </a:r>
            <a:r>
              <a:rPr lang="en-US" altLang="ko-KR" dirty="0"/>
              <a:t>6</a:t>
            </a:r>
            <a:r>
              <a:rPr lang="ko-KR" altLang="en-US" dirty="0"/>
              <a:t>명임</a:t>
            </a:r>
            <a:endParaRPr lang="en-US" altLang="ko-KR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/>
              <a:t>• </a:t>
            </a:r>
            <a:r>
              <a:rPr lang="ko-KR" altLang="en-US" dirty="0"/>
              <a:t>델파이 조사</a:t>
            </a:r>
            <a:endParaRPr lang="en-US" altLang="ko-KR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/>
              <a:t>  - </a:t>
            </a:r>
            <a:r>
              <a:rPr lang="ko-KR" altLang="en-US" dirty="0"/>
              <a:t> 자문단은 공공보건의료 관련 전문가와 실무자</a:t>
            </a:r>
            <a:r>
              <a:rPr lang="en-US" altLang="ko-KR" dirty="0"/>
              <a:t>, </a:t>
            </a:r>
            <a:r>
              <a:rPr lang="ko-KR" altLang="en-US" dirty="0"/>
              <a:t>학계 교수</a:t>
            </a:r>
            <a:r>
              <a:rPr lang="en-US" altLang="ko-KR" dirty="0"/>
              <a:t>,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/>
              <a:t>     </a:t>
            </a:r>
            <a:r>
              <a:rPr lang="ko-KR" altLang="en-US" dirty="0"/>
              <a:t>통계 전문가로 구성되었으며 참여 인원은 </a:t>
            </a:r>
            <a:r>
              <a:rPr lang="en-US" altLang="ko-KR" dirty="0"/>
              <a:t>10</a:t>
            </a:r>
            <a:r>
              <a:rPr lang="ko-KR" altLang="en-US" dirty="0"/>
              <a:t>명임</a:t>
            </a:r>
            <a:endParaRPr lang="en-US" altLang="ko-KR" dirty="0"/>
          </a:p>
          <a:p>
            <a:pPr marL="0" indent="0">
              <a:lnSpc>
                <a:spcPct val="150000"/>
              </a:lnSpc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6005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853F56-5504-48D4-88B7-F0D1D9A12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969"/>
            <a:ext cx="10515600" cy="635431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ko-KR" altLang="en-US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전라남도 </a:t>
            </a:r>
            <a:r>
              <a:rPr kumimoji="1" lang="ko-KR" altLang="en-US" b="1" dirty="0" err="1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지표생성</a:t>
            </a:r>
            <a:r>
              <a:rPr kumimoji="1" lang="ko-KR" altLang="en-US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 연구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F189B3D-27A9-4DBD-BA98-0B64C5D46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5878"/>
            <a:ext cx="10515600" cy="5463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1600" dirty="0">
                <a:latin typeface="+mn-ea"/>
              </a:rPr>
              <a:t>★ 연구 진행 </a:t>
            </a:r>
            <a:endParaRPr lang="en-US" altLang="ko-KR" sz="1600" dirty="0">
              <a:latin typeface="+mn-ea"/>
            </a:endParaRPr>
          </a:p>
          <a:p>
            <a:pPr>
              <a:lnSpc>
                <a:spcPct val="160000"/>
              </a:lnSpc>
            </a:pPr>
            <a:r>
              <a:rPr lang="ko-KR" altLang="en-US" sz="1600" kern="0" spc="-10" dirty="0">
                <a:solidFill>
                  <a:srgbClr val="000000"/>
                </a:solidFill>
                <a:effectLst/>
                <a:latin typeface="+mn-ea"/>
              </a:rPr>
              <a:t>문헌고찰 및 전국 공공보건의료 지원</a:t>
            </a:r>
            <a:r>
              <a:rPr lang="en-US" altLang="ko-KR" sz="1600" kern="0" spc="-1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600" kern="0" spc="-10" dirty="0">
                <a:solidFill>
                  <a:srgbClr val="000000"/>
                </a:solidFill>
                <a:effectLst/>
                <a:latin typeface="+mn-ea"/>
              </a:rPr>
              <a:t>재</a:t>
            </a:r>
            <a:r>
              <a:rPr lang="en-US" altLang="ko-KR" sz="1600" kern="0" spc="-1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1600" kern="0" spc="-10" dirty="0">
                <a:solidFill>
                  <a:srgbClr val="000000"/>
                </a:solidFill>
                <a:effectLst/>
                <a:latin typeface="+mn-ea"/>
              </a:rPr>
              <a:t>단의 핵심 지표 현황을 참조하여 </a:t>
            </a:r>
            <a:r>
              <a:rPr lang="ko-KR" altLang="en-US" sz="1600" u="sng" kern="0" spc="-10" dirty="0">
                <a:solidFill>
                  <a:srgbClr val="000000"/>
                </a:solidFill>
                <a:effectLst/>
                <a:latin typeface="+mn-ea"/>
              </a:rPr>
              <a:t>총 </a:t>
            </a:r>
            <a:r>
              <a:rPr lang="en-US" altLang="ko-KR" sz="1600" u="sng" kern="0" spc="-10" dirty="0">
                <a:solidFill>
                  <a:srgbClr val="000000"/>
                </a:solidFill>
                <a:effectLst/>
                <a:latin typeface="+mn-ea"/>
              </a:rPr>
              <a:t>413</a:t>
            </a:r>
            <a:r>
              <a:rPr lang="ko-KR" altLang="en-US" sz="1600" u="sng" kern="0" spc="-10" dirty="0">
                <a:solidFill>
                  <a:srgbClr val="000000"/>
                </a:solidFill>
                <a:effectLst/>
                <a:latin typeface="+mn-ea"/>
              </a:rPr>
              <a:t>개 지표에 대한 자료를 수집함</a:t>
            </a:r>
            <a:endParaRPr lang="en-US" altLang="ko-KR" sz="1600" u="sng" kern="0" spc="-10" dirty="0">
              <a:solidFill>
                <a:srgbClr val="000000"/>
              </a:solidFill>
              <a:effectLst/>
              <a:latin typeface="+mn-ea"/>
            </a:endParaRPr>
          </a:p>
          <a:p>
            <a:pPr>
              <a:lnSpc>
                <a:spcPct val="160000"/>
              </a:lnSpc>
            </a:pPr>
            <a:r>
              <a:rPr lang="ko-KR" altLang="en-US" sz="1600" kern="0" spc="-1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600" kern="0" spc="-10" dirty="0">
                <a:solidFill>
                  <a:srgbClr val="000000"/>
                </a:solidFill>
                <a:latin typeface="+mn-ea"/>
              </a:rPr>
              <a:t>6</a:t>
            </a:r>
            <a:r>
              <a:rPr lang="ko-KR" altLang="en-US" sz="1600" kern="0" spc="-10" dirty="0">
                <a:solidFill>
                  <a:srgbClr val="000000"/>
                </a:solidFill>
                <a:latin typeface="+mn-ea"/>
              </a:rPr>
              <a:t>회의 내부 회의 과정</a:t>
            </a:r>
            <a:endParaRPr lang="en-US" altLang="ko-KR" sz="1600" kern="0" spc="-10" dirty="0">
              <a:solidFill>
                <a:srgbClr val="000000"/>
              </a:solidFill>
              <a:effectLst/>
              <a:latin typeface="+mn-ea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altLang="ko-KR" sz="1600" kern="0" spc="-10" dirty="0">
                <a:solidFill>
                  <a:srgbClr val="000000"/>
                </a:solidFill>
                <a:latin typeface="+mn-ea"/>
              </a:rPr>
              <a:t> 1. </a:t>
            </a:r>
            <a:r>
              <a:rPr lang="ko-KR" altLang="en-US" sz="1600" u="sng" kern="0" spc="-10" dirty="0">
                <a:solidFill>
                  <a:srgbClr val="000000"/>
                </a:solidFill>
                <a:effectLst/>
                <a:latin typeface="+mn-ea"/>
              </a:rPr>
              <a:t>신뢰도 기준</a:t>
            </a:r>
            <a:r>
              <a:rPr lang="ko-KR" altLang="en-US" sz="1600" kern="0" spc="-10" dirty="0">
                <a:solidFill>
                  <a:srgbClr val="000000"/>
                </a:solidFill>
                <a:effectLst/>
                <a:latin typeface="+mn-ea"/>
              </a:rPr>
              <a:t>으로 </a:t>
            </a:r>
            <a:r>
              <a:rPr lang="en-US" altLang="ko-KR" sz="1600" kern="0" spc="-10" dirty="0">
                <a:solidFill>
                  <a:srgbClr val="000000"/>
                </a:solidFill>
                <a:effectLst/>
                <a:latin typeface="+mn-ea"/>
              </a:rPr>
              <a:t>65</a:t>
            </a:r>
            <a:r>
              <a:rPr lang="ko-KR" altLang="en-US" sz="1600" kern="0" spc="-10" dirty="0">
                <a:solidFill>
                  <a:srgbClr val="000000"/>
                </a:solidFill>
                <a:effectLst/>
                <a:latin typeface="+mn-ea"/>
              </a:rPr>
              <a:t>개를 제외하였고</a:t>
            </a:r>
            <a:r>
              <a:rPr lang="en-US" altLang="ko-KR" sz="1600" kern="0" spc="-10" dirty="0">
                <a:solidFill>
                  <a:srgbClr val="000000"/>
                </a:solidFill>
                <a:effectLst/>
                <a:latin typeface="+mn-ea"/>
              </a:rPr>
              <a:t>,</a:t>
            </a:r>
            <a:r>
              <a:rPr lang="ko-KR" altLang="en-US" sz="1600" kern="0" spc="-1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en-US" altLang="ko-KR" sz="1600" kern="0" spc="-10" dirty="0">
                <a:solidFill>
                  <a:srgbClr val="000000"/>
                </a:solidFill>
                <a:effectLst/>
                <a:latin typeface="+mn-ea"/>
              </a:rPr>
              <a:t>348</a:t>
            </a:r>
            <a:r>
              <a:rPr lang="ko-KR" altLang="en-US" sz="1600" kern="0" spc="-10" dirty="0">
                <a:solidFill>
                  <a:srgbClr val="000000"/>
                </a:solidFill>
                <a:effectLst/>
                <a:latin typeface="+mn-ea"/>
              </a:rPr>
              <a:t>개 남음</a:t>
            </a:r>
            <a:endParaRPr lang="en-US" altLang="ko-KR" sz="1600" kern="0" spc="-10" dirty="0">
              <a:solidFill>
                <a:srgbClr val="000000"/>
              </a:solidFill>
              <a:effectLst/>
              <a:latin typeface="+mn-ea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altLang="ko-KR" sz="1600" kern="0" spc="-10" dirty="0">
                <a:solidFill>
                  <a:srgbClr val="000000"/>
                </a:solidFill>
                <a:latin typeface="+mn-ea"/>
              </a:rPr>
              <a:t> 2.</a:t>
            </a:r>
            <a:r>
              <a:rPr lang="ko-KR" altLang="en-US" sz="1600" kern="0" spc="-2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en-US" altLang="ko-KR" sz="1600" kern="0" spc="-20" dirty="0">
                <a:solidFill>
                  <a:srgbClr val="000000"/>
                </a:solidFill>
                <a:effectLst/>
                <a:latin typeface="+mn-ea"/>
              </a:rPr>
              <a:t>348</a:t>
            </a:r>
            <a:r>
              <a:rPr lang="ko-KR" altLang="en-US" sz="1600" kern="0" spc="-20" dirty="0">
                <a:solidFill>
                  <a:srgbClr val="000000"/>
                </a:solidFill>
                <a:effectLst/>
                <a:latin typeface="+mn-ea"/>
              </a:rPr>
              <a:t>개의 </a:t>
            </a:r>
            <a:r>
              <a:rPr lang="ko-KR" altLang="en-US" sz="1600" u="sng" kern="0" spc="-20" dirty="0">
                <a:solidFill>
                  <a:srgbClr val="000000"/>
                </a:solidFill>
                <a:effectLst/>
                <a:latin typeface="+mn-ea"/>
              </a:rPr>
              <a:t>지표의 중요도를 점검하여 </a:t>
            </a:r>
            <a:r>
              <a:rPr lang="en-US" altLang="ko-KR" sz="1600" kern="0" spc="-20" dirty="0">
                <a:solidFill>
                  <a:srgbClr val="000000"/>
                </a:solidFill>
                <a:effectLst/>
                <a:latin typeface="+mn-ea"/>
              </a:rPr>
              <a:t>78</a:t>
            </a:r>
            <a:r>
              <a:rPr lang="ko-KR" altLang="en-US" sz="1600" kern="0" spc="-20" dirty="0">
                <a:solidFill>
                  <a:srgbClr val="000000"/>
                </a:solidFill>
                <a:effectLst/>
                <a:latin typeface="+mn-ea"/>
              </a:rPr>
              <a:t>개 지표를 제외하였고 </a:t>
            </a:r>
            <a:r>
              <a:rPr lang="en-US" altLang="ko-KR" sz="1600" kern="0" spc="-20" dirty="0">
                <a:solidFill>
                  <a:srgbClr val="000000"/>
                </a:solidFill>
                <a:effectLst/>
                <a:latin typeface="+mn-ea"/>
              </a:rPr>
              <a:t>270</a:t>
            </a:r>
            <a:r>
              <a:rPr lang="ko-KR" altLang="en-US" sz="1600" kern="0" spc="-20" dirty="0">
                <a:solidFill>
                  <a:srgbClr val="000000"/>
                </a:solidFill>
                <a:effectLst/>
                <a:latin typeface="+mn-ea"/>
              </a:rPr>
              <a:t>개 남음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ko-KR" altLang="en-US" sz="1600" kern="0" spc="-3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en-US" altLang="ko-KR" sz="1600" kern="0" spc="-30" dirty="0">
                <a:solidFill>
                  <a:srgbClr val="000000"/>
                </a:solidFill>
                <a:effectLst/>
                <a:latin typeface="+mn-ea"/>
              </a:rPr>
              <a:t>3. </a:t>
            </a:r>
            <a:r>
              <a:rPr lang="ko-KR" altLang="en-US" sz="1600" u="sng" kern="0" spc="-30" dirty="0">
                <a:solidFill>
                  <a:srgbClr val="000000"/>
                </a:solidFill>
                <a:effectLst/>
                <a:latin typeface="+mn-ea"/>
              </a:rPr>
              <a:t>중요도 기준으로 재점검하여 </a:t>
            </a:r>
            <a:r>
              <a:rPr lang="en-US" altLang="ko-KR" sz="1600" kern="0" spc="-30" dirty="0">
                <a:solidFill>
                  <a:srgbClr val="000000"/>
                </a:solidFill>
                <a:effectLst/>
                <a:latin typeface="+mn-ea"/>
              </a:rPr>
              <a:t>136</a:t>
            </a:r>
            <a:r>
              <a:rPr lang="ko-KR" altLang="en-US" sz="1600" kern="0" spc="-30" dirty="0">
                <a:solidFill>
                  <a:srgbClr val="000000"/>
                </a:solidFill>
                <a:effectLst/>
                <a:latin typeface="+mn-ea"/>
              </a:rPr>
              <a:t>개의 지표를 제외</a:t>
            </a:r>
            <a:r>
              <a:rPr lang="en-US" altLang="ko-KR" sz="1600" kern="0" spc="-30" dirty="0">
                <a:solidFill>
                  <a:srgbClr val="000000"/>
                </a:solidFill>
                <a:effectLst/>
                <a:latin typeface="+mn-ea"/>
              </a:rPr>
              <a:t>,</a:t>
            </a:r>
            <a:r>
              <a:rPr lang="ko-KR" altLang="en-US" sz="1600" kern="0" spc="-30" dirty="0">
                <a:solidFill>
                  <a:srgbClr val="000000"/>
                </a:solidFill>
                <a:effectLst/>
                <a:latin typeface="+mn-ea"/>
              </a:rPr>
              <a:t> 중복된 의미의 지표 </a:t>
            </a:r>
            <a:r>
              <a:rPr lang="en-US" altLang="ko-KR" sz="1600" kern="0" spc="-30" dirty="0">
                <a:solidFill>
                  <a:srgbClr val="000000"/>
                </a:solidFill>
                <a:effectLst/>
                <a:latin typeface="+mn-ea"/>
              </a:rPr>
              <a:t>3</a:t>
            </a:r>
            <a:r>
              <a:rPr lang="ko-KR" altLang="en-US" sz="1600" kern="0" spc="-30" dirty="0">
                <a:solidFill>
                  <a:srgbClr val="000000"/>
                </a:solidFill>
                <a:effectLst/>
                <a:latin typeface="+mn-ea"/>
              </a:rPr>
              <a:t>개를 최종 제외하여 </a:t>
            </a:r>
            <a:endParaRPr lang="en-US" altLang="ko-KR" sz="1600" kern="0" spc="-30" dirty="0">
              <a:solidFill>
                <a:srgbClr val="000000"/>
              </a:solidFill>
              <a:effectLst/>
              <a:latin typeface="+mn-ea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altLang="ko-KR" sz="1600" b="1" kern="0" spc="-30" dirty="0">
                <a:solidFill>
                  <a:srgbClr val="000000"/>
                </a:solidFill>
                <a:latin typeface="+mn-ea"/>
              </a:rPr>
              <a:t>    </a:t>
            </a:r>
            <a:r>
              <a:rPr lang="en-US" altLang="ko-KR" sz="1600" b="1" kern="0" spc="-30" dirty="0">
                <a:solidFill>
                  <a:srgbClr val="000000"/>
                </a:solidFill>
                <a:effectLst/>
                <a:latin typeface="+mn-ea"/>
              </a:rPr>
              <a:t>131</a:t>
            </a:r>
            <a:r>
              <a:rPr lang="ko-KR" altLang="en-US" sz="1600" b="1" kern="0" spc="-30" dirty="0">
                <a:solidFill>
                  <a:srgbClr val="000000"/>
                </a:solidFill>
                <a:effectLst/>
                <a:latin typeface="+mn-ea"/>
              </a:rPr>
              <a:t>개의 </a:t>
            </a:r>
            <a:r>
              <a:rPr lang="en-US" altLang="ko-KR" sz="1600" b="1" kern="0" spc="-3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600" b="1" kern="0" spc="-30" dirty="0">
                <a:solidFill>
                  <a:srgbClr val="000000"/>
                </a:solidFill>
                <a:effectLst/>
                <a:latin typeface="+mn-ea"/>
              </a:rPr>
              <a:t>차 지표 </a:t>
            </a:r>
            <a:r>
              <a:rPr lang="ko-KR" altLang="en-US" sz="1600" b="1" kern="0" spc="-30" dirty="0">
                <a:solidFill>
                  <a:srgbClr val="000000"/>
                </a:solidFill>
                <a:latin typeface="+mn-ea"/>
              </a:rPr>
              <a:t>리스트를 확정함 </a:t>
            </a:r>
            <a:endParaRPr lang="ko-KR" altLang="en-US" sz="1600" b="1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>
              <a:lnSpc>
                <a:spcPct val="160000"/>
              </a:lnSpc>
            </a:pPr>
            <a:r>
              <a:rPr lang="en-US" altLang="ko-KR" sz="1600" kern="0" spc="-11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600" kern="0" spc="-110" dirty="0">
                <a:solidFill>
                  <a:srgbClr val="000000"/>
                </a:solidFill>
                <a:effectLst/>
                <a:latin typeface="+mn-ea"/>
              </a:rPr>
              <a:t>차 지표 리스트 </a:t>
            </a:r>
            <a:r>
              <a:rPr lang="en-US" altLang="ko-KR" sz="1600" kern="0" spc="-110" dirty="0">
                <a:solidFill>
                  <a:srgbClr val="000000"/>
                </a:solidFill>
                <a:effectLst/>
                <a:latin typeface="+mn-ea"/>
              </a:rPr>
              <a:t>131</a:t>
            </a:r>
            <a:r>
              <a:rPr lang="ko-KR" altLang="en-US" sz="1600" kern="0" spc="-110" dirty="0">
                <a:solidFill>
                  <a:srgbClr val="000000"/>
                </a:solidFill>
                <a:effectLst/>
                <a:latin typeface="+mn-ea"/>
              </a:rPr>
              <a:t>개에 대한 중요도</a:t>
            </a:r>
            <a:r>
              <a:rPr lang="en-US" altLang="ko-KR" sz="1600" kern="0" spc="-11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600" kern="0" spc="-110" dirty="0">
                <a:solidFill>
                  <a:srgbClr val="000000"/>
                </a:solidFill>
                <a:effectLst/>
                <a:latin typeface="+mn-ea"/>
              </a:rPr>
              <a:t>중요성</a:t>
            </a:r>
            <a:r>
              <a:rPr lang="en-US" altLang="ko-KR" sz="1600" kern="0" spc="-11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600" kern="0" spc="-110" dirty="0">
                <a:solidFill>
                  <a:srgbClr val="000000"/>
                </a:solidFill>
                <a:effectLst/>
                <a:latin typeface="+mn-ea"/>
              </a:rPr>
              <a:t>시의성</a:t>
            </a:r>
            <a:r>
              <a:rPr lang="en-US" altLang="ko-KR" sz="1600" kern="0" spc="-11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600" kern="0" spc="-110" dirty="0">
                <a:solidFill>
                  <a:srgbClr val="000000"/>
                </a:solidFill>
                <a:effectLst/>
                <a:latin typeface="+mn-ea"/>
              </a:rPr>
              <a:t>유용성을 포함한 개념</a:t>
            </a:r>
            <a:r>
              <a:rPr lang="en-US" altLang="ko-KR" sz="1600" kern="0" spc="-11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1600" kern="0" spc="-110" dirty="0">
                <a:solidFill>
                  <a:srgbClr val="000000"/>
                </a:solidFill>
                <a:effectLst/>
                <a:latin typeface="+mn-ea"/>
              </a:rPr>
              <a:t>와 적합도</a:t>
            </a:r>
            <a:r>
              <a:rPr lang="en-US" altLang="ko-KR" sz="1600" kern="0" spc="-8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600" kern="0" spc="-80" dirty="0">
                <a:solidFill>
                  <a:srgbClr val="000000"/>
                </a:solidFill>
                <a:effectLst/>
                <a:latin typeface="+mn-ea"/>
              </a:rPr>
              <a:t>타당도</a:t>
            </a:r>
            <a:r>
              <a:rPr lang="en-US" altLang="ko-KR" sz="1600" kern="0" spc="-8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600" kern="0" spc="-80" dirty="0">
                <a:solidFill>
                  <a:srgbClr val="000000"/>
                </a:solidFill>
                <a:effectLst/>
                <a:latin typeface="+mn-ea"/>
              </a:rPr>
              <a:t>과학적 건실성</a:t>
            </a:r>
            <a:r>
              <a:rPr lang="en-US" altLang="ko-KR" sz="1600" kern="0" spc="-8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600" kern="0" spc="-80" dirty="0">
                <a:solidFill>
                  <a:srgbClr val="000000"/>
                </a:solidFill>
                <a:effectLst/>
                <a:latin typeface="+mn-ea"/>
              </a:rPr>
              <a:t>신뢰도를 포함한 개념</a:t>
            </a:r>
            <a:r>
              <a:rPr lang="en-US" altLang="ko-KR" sz="1600" kern="0" spc="-8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1600" kern="0" spc="-80" dirty="0">
                <a:solidFill>
                  <a:srgbClr val="000000"/>
                </a:solidFill>
                <a:effectLst/>
                <a:latin typeface="+mn-ea"/>
              </a:rPr>
              <a:t>에 대한 </a:t>
            </a:r>
            <a:r>
              <a:rPr lang="ko-KR" altLang="en-US" sz="1600" u="sng" kern="0" spc="-80" dirty="0">
                <a:solidFill>
                  <a:srgbClr val="000000"/>
                </a:solidFill>
                <a:effectLst/>
                <a:latin typeface="+mn-ea"/>
              </a:rPr>
              <a:t>전문가 델파이 조사를 </a:t>
            </a:r>
            <a:r>
              <a:rPr lang="en-US" altLang="ko-KR" sz="1600" u="sng" kern="0" spc="-80" dirty="0">
                <a:solidFill>
                  <a:srgbClr val="000000"/>
                </a:solidFill>
                <a:effectLst/>
                <a:latin typeface="+mn-ea"/>
              </a:rPr>
              <a:t>2</a:t>
            </a:r>
            <a:r>
              <a:rPr lang="ko-KR" altLang="en-US" sz="1600" u="sng" kern="0" spc="-80" dirty="0">
                <a:solidFill>
                  <a:srgbClr val="000000"/>
                </a:solidFill>
                <a:effectLst/>
                <a:latin typeface="+mn-ea"/>
              </a:rPr>
              <a:t>회 시행함</a:t>
            </a:r>
            <a:endParaRPr lang="ko-KR" altLang="en-US" sz="1600" u="sng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>
              <a:lnSpc>
                <a:spcPct val="160000"/>
              </a:lnSpc>
            </a:pPr>
            <a:r>
              <a:rPr lang="en-US" altLang="ko-KR" sz="1600" kern="0" spc="-30" dirty="0">
                <a:solidFill>
                  <a:srgbClr val="000000"/>
                </a:solidFill>
                <a:effectLst/>
                <a:latin typeface="+mn-ea"/>
              </a:rPr>
              <a:t>2020</a:t>
            </a:r>
            <a:r>
              <a:rPr lang="ko-KR" altLang="en-US" sz="1600" kern="0" spc="-30" dirty="0">
                <a:solidFill>
                  <a:srgbClr val="000000"/>
                </a:solidFill>
                <a:effectLst/>
                <a:latin typeface="+mn-ea"/>
              </a:rPr>
              <a:t>년 전라남도 공공보건의료 지표 </a:t>
            </a:r>
            <a:r>
              <a:rPr lang="ko-KR" altLang="en-US" sz="1600" u="sng" kern="0" spc="-30" dirty="0">
                <a:solidFill>
                  <a:srgbClr val="000000"/>
                </a:solidFill>
                <a:effectLst/>
                <a:latin typeface="+mn-ea"/>
              </a:rPr>
              <a:t>총 </a:t>
            </a:r>
            <a:r>
              <a:rPr lang="en-US" altLang="ko-KR" sz="1600" u="sng" kern="0" spc="-30" dirty="0">
                <a:solidFill>
                  <a:srgbClr val="000000"/>
                </a:solidFill>
                <a:effectLst/>
                <a:latin typeface="+mn-ea"/>
              </a:rPr>
              <a:t>46</a:t>
            </a:r>
            <a:r>
              <a:rPr lang="ko-KR" altLang="en-US" sz="1600" u="sng" kern="0" spc="-30" dirty="0">
                <a:solidFill>
                  <a:srgbClr val="000000"/>
                </a:solidFill>
                <a:effectLst/>
                <a:latin typeface="+mn-ea"/>
              </a:rPr>
              <a:t>개를 선정함</a:t>
            </a:r>
            <a:endParaRPr lang="en-US" altLang="ko-KR" sz="1600" u="sng" kern="0" spc="-30" dirty="0">
              <a:solidFill>
                <a:srgbClr val="000000"/>
              </a:solidFill>
              <a:effectLst/>
              <a:latin typeface="+mn-ea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altLang="ko-KR" sz="1600" kern="0" spc="-30" dirty="0">
                <a:solidFill>
                  <a:srgbClr val="000000"/>
                </a:solidFill>
                <a:effectLst/>
                <a:latin typeface="+mn-ea"/>
              </a:rPr>
              <a:t> (</a:t>
            </a:r>
            <a:r>
              <a:rPr lang="ko-KR" altLang="en-US" sz="1600" kern="0" spc="-30" dirty="0">
                <a:solidFill>
                  <a:srgbClr val="000000"/>
                </a:solidFill>
                <a:effectLst/>
                <a:latin typeface="+mn-ea"/>
              </a:rPr>
              <a:t>각 지표에 대한 변동계수</a:t>
            </a:r>
            <a:r>
              <a:rPr lang="en-US" altLang="ko-KR" sz="1600" kern="0" spc="-3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600" kern="0" spc="-30" dirty="0">
                <a:solidFill>
                  <a:srgbClr val="000000"/>
                </a:solidFill>
                <a:effectLst/>
                <a:latin typeface="+mn-ea"/>
              </a:rPr>
              <a:t>표준편차</a:t>
            </a:r>
            <a:r>
              <a:rPr lang="en-US" altLang="ko-KR" sz="1600" kern="0" spc="-30" dirty="0">
                <a:solidFill>
                  <a:srgbClr val="000000"/>
                </a:solidFill>
                <a:effectLst/>
                <a:latin typeface="+mn-ea"/>
              </a:rPr>
              <a:t>/</a:t>
            </a:r>
            <a:r>
              <a:rPr lang="ko-KR" altLang="en-US" sz="1600" kern="0" spc="-30" dirty="0">
                <a:solidFill>
                  <a:srgbClr val="000000"/>
                </a:solidFill>
                <a:effectLst/>
                <a:latin typeface="+mn-ea"/>
              </a:rPr>
              <a:t>평균값*</a:t>
            </a:r>
            <a:r>
              <a:rPr lang="en-US" altLang="ko-KR" sz="1600" kern="0" spc="-30" dirty="0">
                <a:solidFill>
                  <a:srgbClr val="000000"/>
                </a:solidFill>
                <a:effectLst/>
                <a:latin typeface="+mn-ea"/>
              </a:rPr>
              <a:t>100)</a:t>
            </a:r>
            <a:r>
              <a:rPr lang="ko-KR" altLang="en-US" sz="1600" kern="0" spc="-30" dirty="0">
                <a:solidFill>
                  <a:srgbClr val="000000"/>
                </a:solidFill>
                <a:effectLst/>
                <a:latin typeface="+mn-ea"/>
              </a:rPr>
              <a:t>가 </a:t>
            </a:r>
            <a:r>
              <a:rPr lang="en-US" altLang="ko-KR" sz="1600" kern="0" spc="-30" dirty="0">
                <a:solidFill>
                  <a:srgbClr val="000000"/>
                </a:solidFill>
                <a:effectLst/>
                <a:latin typeface="+mn-ea"/>
              </a:rPr>
              <a:t>30% </a:t>
            </a:r>
            <a:r>
              <a:rPr lang="ko-KR" altLang="en-US" sz="1600" kern="0" spc="-30" dirty="0">
                <a:solidFill>
                  <a:srgbClr val="000000"/>
                </a:solidFill>
                <a:effectLst/>
                <a:latin typeface="+mn-ea"/>
              </a:rPr>
              <a:t>이상인 지표를 확인하였음</a:t>
            </a:r>
            <a:r>
              <a:rPr lang="en-US" altLang="ko-KR" sz="1600" kern="0" spc="-30" dirty="0">
                <a:solidFill>
                  <a:srgbClr val="000000"/>
                </a:solidFill>
                <a:latin typeface="+mn-ea"/>
              </a:rPr>
              <a:t>)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73112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03872D1D-36F7-4072-8775-8408927A9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4117E7F-07A8-4C6E-A120-BE68C0DA30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199" y="677041"/>
            <a:ext cx="10475563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ko-KR" altLang="en-US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전라남도 </a:t>
            </a:r>
            <a:r>
              <a:rPr kumimoji="1" lang="ko-KR" altLang="en-US" b="1" dirty="0" err="1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지표생성</a:t>
            </a:r>
            <a:r>
              <a:rPr kumimoji="1" lang="ko-KR" altLang="en-US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 연구</a:t>
            </a:r>
            <a:endParaRPr lang="ko-KR" altLang="en-US" dirty="0"/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D23B6648-04B6-4434-B151-2017B4A93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/>
              <a:t>최종 지표 선정을 위한 순위별 기준표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0D42B6B9-C4AB-4FA0-AA34-4EF5179F4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252662"/>
            <a:ext cx="10646045" cy="43711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28445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BD19E978-45C8-448C-934E-8F33E6149A38}"/>
              </a:ext>
            </a:extLst>
          </p:cNvPr>
          <p:cNvGraphicFramePr>
            <a:graphicFrameLocks noGrp="1"/>
          </p:cNvGraphicFramePr>
          <p:nvPr/>
        </p:nvGraphicFramePr>
        <p:xfrm>
          <a:off x="721894" y="962526"/>
          <a:ext cx="11133222" cy="5454317"/>
        </p:xfrm>
        <a:graphic>
          <a:graphicData uri="http://schemas.openxmlformats.org/drawingml/2006/table">
            <a:tbl>
              <a:tblPr/>
              <a:tblGrid>
                <a:gridCol w="1116168">
                  <a:extLst>
                    <a:ext uri="{9D8B030D-6E8A-4147-A177-3AD203B41FA5}">
                      <a16:colId xmlns:a16="http://schemas.microsoft.com/office/drawing/2014/main" val="3119372111"/>
                    </a:ext>
                  </a:extLst>
                </a:gridCol>
                <a:gridCol w="1618611">
                  <a:extLst>
                    <a:ext uri="{9D8B030D-6E8A-4147-A177-3AD203B41FA5}">
                      <a16:colId xmlns:a16="http://schemas.microsoft.com/office/drawing/2014/main" val="2977395031"/>
                    </a:ext>
                  </a:extLst>
                </a:gridCol>
                <a:gridCol w="4419743">
                  <a:extLst>
                    <a:ext uri="{9D8B030D-6E8A-4147-A177-3AD203B41FA5}">
                      <a16:colId xmlns:a16="http://schemas.microsoft.com/office/drawing/2014/main" val="2808758633"/>
                    </a:ext>
                  </a:extLst>
                </a:gridCol>
                <a:gridCol w="2030543">
                  <a:extLst>
                    <a:ext uri="{9D8B030D-6E8A-4147-A177-3AD203B41FA5}">
                      <a16:colId xmlns:a16="http://schemas.microsoft.com/office/drawing/2014/main" val="3290132303"/>
                    </a:ext>
                  </a:extLst>
                </a:gridCol>
                <a:gridCol w="1948157">
                  <a:extLst>
                    <a:ext uri="{9D8B030D-6E8A-4147-A177-3AD203B41FA5}">
                      <a16:colId xmlns:a16="http://schemas.microsoft.com/office/drawing/2014/main" val="1059298281"/>
                    </a:ext>
                  </a:extLst>
                </a:gridCol>
              </a:tblGrid>
              <a:tr h="68366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의료 자원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의료이용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현황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건강결과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건강행태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인구 사회 경제적 요인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438367"/>
                  </a:ext>
                </a:extLst>
              </a:tr>
              <a:tr h="477065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예산</a:t>
                      </a: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일반회계 중 보건의료예산 비율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의료이용</a:t>
                      </a: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고혈압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8100" marR="3810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의료이용률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8100" marR="3810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의료이용</a:t>
                      </a: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당뇨병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8100" marR="3810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의료이용률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사망</a:t>
                      </a: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연령표준화사망률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8100" marR="3810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사망</a:t>
                      </a: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암 연령표준화사망률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8100" marR="3810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사망</a:t>
                      </a: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심혈관질환 연령표준화사망률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8100" marR="3810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사망</a:t>
                      </a: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뇌혈관질환 연령표준화사망률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8100" marR="3810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사망</a:t>
                      </a: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자살 연령표준화사망률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8100" marR="3810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사망</a:t>
                      </a: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당뇨병 연령표준화사망률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8100" marR="3810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사망</a:t>
                      </a: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폐렴 연령표준화사망률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8100" marR="3810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사망</a:t>
                      </a: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손상 연령표준화사망률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8100" marR="3810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사망</a:t>
                      </a: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간암 연령표준화사망률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8100" marR="3810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사망</a:t>
                      </a: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위암 연령표준화사망률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8100" marR="3810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사망</a:t>
                      </a: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폐암 연령표준화사망률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흡연</a:t>
                      </a: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8100" marR="3810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현재흡연율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8100" marR="3810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신체활동</a:t>
                      </a: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8100" marR="3810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걷기 실천율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8100" marR="3810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예방활동</a:t>
                      </a: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8100" marR="3810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국가건강검진 암검진율</a:t>
                      </a: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통합</a:t>
                      </a: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8100" marR="3810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예방활동</a:t>
                      </a: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8100" marR="3810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국가건강검진 일반</a:t>
                      </a: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차검진 수검률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취</a:t>
                      </a:r>
                      <a:r>
                        <a:rPr lang="ko-KR" altLang="en-US" sz="1400" b="1" kern="0" spc="-1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약계층인구</a:t>
                      </a:r>
                      <a:r>
                        <a:rPr lang="en-US" altLang="ko-KR" sz="1400" b="1" kern="0" spc="-1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8100" marR="3810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고령인구 비율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8100" marR="3810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취</a:t>
                      </a:r>
                      <a:r>
                        <a:rPr lang="ko-KR" altLang="en-US" sz="1400" b="1" kern="0" spc="-1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약계층인구</a:t>
                      </a:r>
                      <a:r>
                        <a:rPr lang="en-US" altLang="ko-KR" sz="1400" b="1" kern="0" spc="-1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8100" marR="3810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독거노인 가구 비율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213307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A862176D-AF66-40B1-96F4-36FA939FB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160" y="1808079"/>
            <a:ext cx="1981275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08FD0E-9E0A-49A7-AEF3-1D34598E81E0}"/>
              </a:ext>
            </a:extLst>
          </p:cNvPr>
          <p:cNvSpPr txBox="1"/>
          <p:nvPr/>
        </p:nvSpPr>
        <p:spPr>
          <a:xfrm>
            <a:off x="3031958" y="336884"/>
            <a:ext cx="7684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전라남도 공공보건의료지원단 홈페이지 </a:t>
            </a:r>
            <a:r>
              <a:rPr lang="en-US" altLang="ko-KR" dirty="0"/>
              <a:t>1</a:t>
            </a:r>
            <a:r>
              <a:rPr lang="ko-KR" altLang="en-US" dirty="0"/>
              <a:t>차 탑재 지표 </a:t>
            </a:r>
            <a:r>
              <a:rPr lang="en-US" altLang="ko-KR" dirty="0"/>
              <a:t>(20</a:t>
            </a:r>
            <a:r>
              <a:rPr lang="ko-KR" altLang="en-US" dirty="0"/>
              <a:t>개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334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5741" y="384377"/>
            <a:ext cx="10515600" cy="761030"/>
          </a:xfrm>
        </p:spPr>
        <p:txBody>
          <a:bodyPr>
            <a:normAutofit fontScale="90000"/>
          </a:bodyPr>
          <a:lstStyle/>
          <a:p>
            <a:r>
              <a:rPr lang="ko-KR" altLang="en-US" sz="3600" dirty="0"/>
              <a:t>전라남도 공공보건의료지원단 홈페이지 </a:t>
            </a:r>
            <a:r>
              <a:rPr lang="en-US" altLang="ko-KR" sz="3600" dirty="0"/>
              <a:t>2</a:t>
            </a:r>
            <a:r>
              <a:rPr lang="ko-KR" altLang="en-US" sz="3600" dirty="0"/>
              <a:t>차 탑재 지표 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1174282" y="1299411"/>
          <a:ext cx="10029525" cy="53781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272">
                  <a:extLst>
                    <a:ext uri="{9D8B030D-6E8A-4147-A177-3AD203B41FA5}">
                      <a16:colId xmlns:a16="http://schemas.microsoft.com/office/drawing/2014/main" val="1646325272"/>
                    </a:ext>
                  </a:extLst>
                </a:gridCol>
                <a:gridCol w="1798779">
                  <a:extLst>
                    <a:ext uri="{9D8B030D-6E8A-4147-A177-3AD203B41FA5}">
                      <a16:colId xmlns:a16="http://schemas.microsoft.com/office/drawing/2014/main" val="2145554610"/>
                    </a:ext>
                  </a:extLst>
                </a:gridCol>
                <a:gridCol w="4125460">
                  <a:extLst>
                    <a:ext uri="{9D8B030D-6E8A-4147-A177-3AD203B41FA5}">
                      <a16:colId xmlns:a16="http://schemas.microsoft.com/office/drawing/2014/main" val="4170211262"/>
                    </a:ext>
                  </a:extLst>
                </a:gridCol>
                <a:gridCol w="3480246">
                  <a:extLst>
                    <a:ext uri="{9D8B030D-6E8A-4147-A177-3AD203B41FA5}">
                      <a16:colId xmlns:a16="http://schemas.microsoft.com/office/drawing/2014/main" val="3999789922"/>
                    </a:ext>
                  </a:extLst>
                </a:gridCol>
                <a:gridCol w="287768">
                  <a:extLst>
                    <a:ext uri="{9D8B030D-6E8A-4147-A177-3AD203B41FA5}">
                      <a16:colId xmlns:a16="http://schemas.microsoft.com/office/drawing/2014/main" val="3471455893"/>
                    </a:ext>
                  </a:extLst>
                </a:gridCol>
              </a:tblGrid>
              <a:tr h="173254"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71" marR="7171" marT="717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71" marR="7171" marT="717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71" marR="7171" marT="717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71" marR="7171" marT="717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71" marR="7171" marT="7171" marB="0" anchor="ctr"/>
                </a:tc>
                <a:extLst>
                  <a:ext uri="{0D108BD9-81ED-4DB2-BD59-A6C34878D82A}">
                    <a16:rowId xmlns:a16="http://schemas.microsoft.com/office/drawing/2014/main" val="2071213420"/>
                  </a:ext>
                </a:extLst>
              </a:tr>
              <a:tr h="192981"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71" marR="7171" marT="7171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2000" u="none" strike="noStrike" dirty="0">
                          <a:effectLst/>
                        </a:rPr>
                        <a:t>보건의료 현황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71" marR="7171" marT="71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 err="1">
                          <a:effectLst/>
                        </a:rPr>
                        <a:t>격리병실</a:t>
                      </a:r>
                      <a:r>
                        <a:rPr lang="ko-KR" altLang="en-US" sz="1200" u="none" strike="noStrike" dirty="0">
                          <a:effectLst/>
                        </a:rPr>
                        <a:t> 병상 수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71" marR="7171" marT="71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중환자실 병상 수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71" marR="7171" marT="717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71" marR="7171" marT="7171" marB="0" anchor="ctr"/>
                </a:tc>
                <a:extLst>
                  <a:ext uri="{0D108BD9-81ED-4DB2-BD59-A6C34878D82A}">
                    <a16:rowId xmlns:a16="http://schemas.microsoft.com/office/drawing/2014/main" val="66167159"/>
                  </a:ext>
                </a:extLst>
              </a:tr>
              <a:tr h="192981"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71" marR="7171" marT="7171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>
                          <a:effectLst/>
                        </a:rPr>
                        <a:t>응급실 병상 수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71" marR="7171" marT="71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응급의학 전문의 수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71" marR="7171" marT="717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71" marR="7171" marT="7171" marB="0" anchor="ctr"/>
                </a:tc>
                <a:extLst>
                  <a:ext uri="{0D108BD9-81ED-4DB2-BD59-A6C34878D82A}">
                    <a16:rowId xmlns:a16="http://schemas.microsoft.com/office/drawing/2014/main" val="2662477340"/>
                  </a:ext>
                </a:extLst>
              </a:tr>
              <a:tr h="2078933"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71" marR="7171" marT="7171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>
                          <a:effectLst/>
                        </a:rPr>
                        <a:t>관내의료이용률</a:t>
                      </a:r>
                      <a:r>
                        <a:rPr lang="en-US" altLang="ko-KR" sz="1200" u="none" strike="noStrike" dirty="0">
                          <a:effectLst/>
                        </a:rPr>
                        <a:t>(</a:t>
                      </a:r>
                      <a:r>
                        <a:rPr lang="ko-KR" altLang="en-US" sz="1200" u="none" strike="noStrike" dirty="0" err="1">
                          <a:effectLst/>
                        </a:rPr>
                        <a:t>중진료권</a:t>
                      </a:r>
                      <a:r>
                        <a:rPr lang="en-US" altLang="ko-KR" sz="1200" u="none" strike="noStrike" dirty="0">
                          <a:effectLst/>
                        </a:rPr>
                        <a:t>)</a:t>
                      </a:r>
                      <a:br>
                        <a:rPr lang="en-US" altLang="ko-KR" sz="1200" u="none" strike="noStrike" dirty="0">
                          <a:effectLst/>
                        </a:rPr>
                      </a:br>
                      <a:r>
                        <a:rPr lang="en-US" altLang="ko-KR" sz="1200" u="none" strike="noStrike" dirty="0">
                          <a:effectLst/>
                        </a:rPr>
                        <a:t>-2</a:t>
                      </a:r>
                      <a:r>
                        <a:rPr lang="ko-KR" altLang="en-US" sz="1200" u="none" strike="noStrike" dirty="0">
                          <a:effectLst/>
                        </a:rPr>
                        <a:t>차의료서비스</a:t>
                      </a:r>
                      <a:r>
                        <a:rPr lang="en-US" altLang="ko-KR" sz="1200" u="none" strike="noStrike" dirty="0">
                          <a:effectLst/>
                        </a:rPr>
                        <a:t>:( </a:t>
                      </a:r>
                      <a:r>
                        <a:rPr lang="ko-KR" altLang="en-US" sz="1200" u="none" strike="noStrike" dirty="0">
                          <a:effectLst/>
                        </a:rPr>
                        <a:t>내과</a:t>
                      </a:r>
                      <a:r>
                        <a:rPr lang="en-US" altLang="ko-KR" sz="1200" u="none" strike="noStrike" dirty="0">
                          <a:effectLst/>
                        </a:rPr>
                        <a:t>, </a:t>
                      </a:r>
                      <a:r>
                        <a:rPr lang="ko-KR" altLang="en-US" sz="1200" u="none" strike="noStrike" dirty="0">
                          <a:effectLst/>
                        </a:rPr>
                        <a:t>외과</a:t>
                      </a:r>
                      <a:r>
                        <a:rPr lang="en-US" altLang="ko-KR" sz="1200" u="none" strike="noStrike" dirty="0">
                          <a:effectLst/>
                        </a:rPr>
                        <a:t>, </a:t>
                      </a:r>
                      <a:r>
                        <a:rPr lang="ko-KR" altLang="en-US" sz="1200" u="none" strike="noStrike" dirty="0" err="1">
                          <a:effectLst/>
                        </a:rPr>
                        <a:t>병원전체</a:t>
                      </a:r>
                      <a:r>
                        <a:rPr lang="en-US" altLang="ko-KR" sz="1200" u="none" strike="noStrike" dirty="0">
                          <a:effectLst/>
                        </a:rPr>
                        <a:t>, </a:t>
                      </a:r>
                      <a:r>
                        <a:rPr lang="ko-KR" altLang="en-US" sz="1200" u="none" strike="noStrike" dirty="0" err="1">
                          <a:effectLst/>
                        </a:rPr>
                        <a:t>분만실</a:t>
                      </a:r>
                      <a:r>
                        <a:rPr lang="en-US" altLang="ko-KR" sz="1200" u="none" strike="noStrike" dirty="0">
                          <a:effectLst/>
                        </a:rPr>
                        <a:t>, </a:t>
                      </a:r>
                      <a:r>
                        <a:rPr lang="ko-KR" altLang="en-US" sz="1200" u="none" strike="noStrike" dirty="0">
                          <a:effectLst/>
                        </a:rPr>
                        <a:t>산부인과</a:t>
                      </a:r>
                      <a:r>
                        <a:rPr lang="en-US" altLang="ko-KR" sz="1200" u="none" strike="noStrike" dirty="0">
                          <a:effectLst/>
                        </a:rPr>
                        <a:t>, </a:t>
                      </a:r>
                      <a:r>
                        <a:rPr lang="ko-KR" altLang="en-US" sz="1200" u="none" strike="noStrike" dirty="0">
                          <a:effectLst/>
                        </a:rPr>
                        <a:t>소아청소년과</a:t>
                      </a:r>
                      <a:r>
                        <a:rPr lang="en-US" altLang="ko-KR" sz="1200" u="none" strike="noStrike" dirty="0">
                          <a:effectLst/>
                        </a:rPr>
                        <a:t>, </a:t>
                      </a:r>
                      <a:r>
                        <a:rPr lang="ko-KR" altLang="en-US" sz="1200" u="none" strike="noStrike" dirty="0">
                          <a:effectLst/>
                        </a:rPr>
                        <a:t>외과</a:t>
                      </a:r>
                      <a:r>
                        <a:rPr lang="en-US" altLang="ko-KR" sz="1200" u="none" strike="noStrike" dirty="0">
                          <a:effectLst/>
                        </a:rPr>
                        <a:t>, </a:t>
                      </a:r>
                      <a:r>
                        <a:rPr lang="ko-KR" altLang="en-US" sz="1200" u="none" strike="noStrike" dirty="0">
                          <a:effectLst/>
                        </a:rPr>
                        <a:t>응급실</a:t>
                      </a:r>
                      <a:r>
                        <a:rPr lang="en-US" altLang="ko-KR" sz="1200" u="none" strike="noStrike" dirty="0">
                          <a:effectLst/>
                        </a:rPr>
                        <a:t>, </a:t>
                      </a:r>
                      <a:r>
                        <a:rPr lang="ko-KR" altLang="en-US" sz="1200" u="none" strike="noStrike" dirty="0">
                          <a:effectLst/>
                        </a:rPr>
                        <a:t>정형외과</a:t>
                      </a:r>
                      <a:r>
                        <a:rPr lang="en-US" altLang="ko-KR" sz="1200" u="none" strike="noStrike" dirty="0">
                          <a:effectLst/>
                        </a:rPr>
                        <a:t>)</a:t>
                      </a:r>
                      <a:br>
                        <a:rPr lang="en-US" altLang="ko-KR" sz="1200" u="none" strike="noStrike" dirty="0">
                          <a:effectLst/>
                        </a:rPr>
                      </a:br>
                      <a:r>
                        <a:rPr lang="en-US" altLang="ko-KR" sz="1200" u="none" strike="noStrike" dirty="0">
                          <a:effectLst/>
                        </a:rPr>
                        <a:t>-</a:t>
                      </a:r>
                      <a:r>
                        <a:rPr lang="ko-KR" altLang="en-US" sz="1200" u="none" strike="noStrike" dirty="0">
                          <a:effectLst/>
                        </a:rPr>
                        <a:t>상급종합병원</a:t>
                      </a:r>
                      <a:r>
                        <a:rPr lang="en-US" altLang="ko-KR" sz="1200" u="none" strike="noStrike" dirty="0">
                          <a:effectLst/>
                        </a:rPr>
                        <a:t>:( </a:t>
                      </a:r>
                      <a:r>
                        <a:rPr lang="ko-KR" altLang="en-US" sz="1200" u="none" strike="noStrike" dirty="0">
                          <a:effectLst/>
                        </a:rPr>
                        <a:t>전체</a:t>
                      </a:r>
                      <a:r>
                        <a:rPr lang="en-US" altLang="ko-KR" sz="1200" u="none" strike="noStrike" dirty="0">
                          <a:effectLst/>
                        </a:rPr>
                        <a:t>, NICU, </a:t>
                      </a:r>
                      <a:r>
                        <a:rPr lang="ko-KR" altLang="en-US" sz="1200" u="none" strike="noStrike" dirty="0">
                          <a:effectLst/>
                        </a:rPr>
                        <a:t>권역응급의료센터</a:t>
                      </a:r>
                      <a:r>
                        <a:rPr lang="en-US" altLang="ko-KR" sz="1200" u="none" strike="noStrike" dirty="0">
                          <a:effectLst/>
                        </a:rPr>
                        <a:t>, </a:t>
                      </a:r>
                      <a:r>
                        <a:rPr lang="ko-KR" altLang="en-US" sz="1200" u="none" strike="noStrike" dirty="0">
                          <a:effectLst/>
                        </a:rPr>
                        <a:t>상급종합병원</a:t>
                      </a:r>
                      <a:r>
                        <a:rPr lang="en-US" altLang="ko-KR" sz="1200" u="none" strike="noStrike" dirty="0">
                          <a:effectLst/>
                        </a:rPr>
                        <a:t>)</a:t>
                      </a:r>
                      <a:br>
                        <a:rPr lang="en-US" altLang="ko-KR" sz="1200" u="none" strike="noStrike" dirty="0">
                          <a:effectLst/>
                        </a:rPr>
                      </a:br>
                      <a:r>
                        <a:rPr lang="en-US" altLang="ko-KR" sz="1200" u="none" strike="noStrike" dirty="0">
                          <a:effectLst/>
                        </a:rPr>
                        <a:t>-</a:t>
                      </a:r>
                      <a:r>
                        <a:rPr lang="ko-KR" altLang="en-US" sz="1200" u="none" strike="noStrike" dirty="0">
                          <a:effectLst/>
                        </a:rPr>
                        <a:t>종합병원</a:t>
                      </a:r>
                      <a:r>
                        <a:rPr lang="en-US" altLang="ko-KR" sz="1200" u="none" strike="noStrike" dirty="0">
                          <a:effectLst/>
                        </a:rPr>
                        <a:t>:(</a:t>
                      </a:r>
                      <a:r>
                        <a:rPr lang="ko-KR" altLang="en-US" sz="1200" u="none" strike="noStrike" dirty="0">
                          <a:effectLst/>
                        </a:rPr>
                        <a:t>전체</a:t>
                      </a:r>
                      <a:r>
                        <a:rPr lang="en-US" altLang="ko-KR" sz="1200" u="none" strike="noStrike" dirty="0">
                          <a:effectLst/>
                        </a:rPr>
                        <a:t>, ICU, </a:t>
                      </a:r>
                      <a:r>
                        <a:rPr lang="ko-KR" altLang="en-US" sz="1200" u="none" strike="noStrike" dirty="0">
                          <a:effectLst/>
                        </a:rPr>
                        <a:t>종합병원</a:t>
                      </a:r>
                      <a:r>
                        <a:rPr lang="en-US" altLang="ko-KR" sz="1200" u="none" strike="noStrike" dirty="0">
                          <a:effectLst/>
                        </a:rPr>
                        <a:t>(</a:t>
                      </a:r>
                      <a:r>
                        <a:rPr lang="ko-KR" altLang="en-US" sz="1200" u="none" strike="noStrike" dirty="0">
                          <a:effectLst/>
                        </a:rPr>
                        <a:t>전체</a:t>
                      </a:r>
                      <a:r>
                        <a:rPr lang="en-US" altLang="ko-KR" sz="1200" u="none" strike="noStrike" dirty="0">
                          <a:effectLst/>
                        </a:rPr>
                        <a:t>, 300</a:t>
                      </a:r>
                      <a:r>
                        <a:rPr lang="ko-KR" altLang="en-US" sz="1200" u="none" strike="noStrike" dirty="0">
                          <a:effectLst/>
                        </a:rPr>
                        <a:t>인 이상</a:t>
                      </a:r>
                      <a:r>
                        <a:rPr lang="en-US" altLang="ko-KR" sz="1200" u="none" strike="noStrike" dirty="0">
                          <a:effectLst/>
                        </a:rPr>
                        <a:t>), </a:t>
                      </a:r>
                      <a:r>
                        <a:rPr lang="ko-KR" altLang="en-US" sz="1200" u="none" strike="noStrike" dirty="0">
                          <a:effectLst/>
                        </a:rPr>
                        <a:t>지역응급의료센터</a:t>
                      </a:r>
                      <a:r>
                        <a:rPr lang="en-US" altLang="ko-KR" sz="1200" u="none" strike="noStrike" dirty="0">
                          <a:effectLst/>
                        </a:rPr>
                        <a:t>)</a:t>
                      </a:r>
                      <a:br>
                        <a:rPr lang="en-US" altLang="ko-KR" sz="1200" u="none" strike="noStrike" dirty="0">
                          <a:effectLst/>
                        </a:rPr>
                      </a:br>
                      <a:r>
                        <a:rPr lang="en-US" altLang="ko-KR" sz="1200" u="none" strike="noStrike" dirty="0">
                          <a:effectLst/>
                        </a:rPr>
                        <a:t>-</a:t>
                      </a:r>
                      <a:r>
                        <a:rPr lang="ko-KR" altLang="en-US" sz="1200" u="none" strike="noStrike" dirty="0" err="1">
                          <a:effectLst/>
                        </a:rPr>
                        <a:t>진료시설</a:t>
                      </a:r>
                      <a:r>
                        <a:rPr lang="ko-KR" altLang="en-US" sz="1200" u="none" strike="noStrike" dirty="0">
                          <a:effectLst/>
                        </a:rPr>
                        <a:t> 및 특수질환의료서비스</a:t>
                      </a:r>
                      <a:r>
                        <a:rPr lang="en-US" altLang="ko-KR" sz="1200" u="none" strike="noStrike" dirty="0">
                          <a:effectLst/>
                        </a:rPr>
                        <a:t>: (</a:t>
                      </a:r>
                      <a:r>
                        <a:rPr lang="ko-KR" altLang="en-US" sz="1200" u="none" strike="noStrike" dirty="0">
                          <a:effectLst/>
                        </a:rPr>
                        <a:t>전체</a:t>
                      </a:r>
                      <a:r>
                        <a:rPr lang="en-US" altLang="ko-KR" sz="1200" u="none" strike="noStrike" dirty="0">
                          <a:effectLst/>
                        </a:rPr>
                        <a:t>, </a:t>
                      </a:r>
                      <a:r>
                        <a:rPr lang="ko-KR" altLang="en-US" sz="1200" u="none" strike="noStrike" dirty="0">
                          <a:effectLst/>
                        </a:rPr>
                        <a:t>신생아실</a:t>
                      </a:r>
                      <a:r>
                        <a:rPr lang="en-US" altLang="ko-KR" sz="1200" u="none" strike="noStrike" dirty="0">
                          <a:effectLst/>
                        </a:rPr>
                        <a:t>, </a:t>
                      </a:r>
                      <a:r>
                        <a:rPr lang="ko-KR" altLang="en-US" sz="1200" u="none" strike="noStrike" dirty="0">
                          <a:effectLst/>
                        </a:rPr>
                        <a:t>재활</a:t>
                      </a:r>
                      <a:r>
                        <a:rPr lang="en-US" altLang="ko-KR" sz="1200" u="none" strike="noStrike" dirty="0">
                          <a:effectLst/>
                        </a:rPr>
                        <a:t>, </a:t>
                      </a:r>
                      <a:r>
                        <a:rPr lang="ko-KR" altLang="en-US" sz="1200" u="none" strike="noStrike" dirty="0">
                          <a:effectLst/>
                        </a:rPr>
                        <a:t>정신</a:t>
                      </a:r>
                      <a:r>
                        <a:rPr lang="en-US" altLang="ko-KR" sz="1200" u="none" strike="noStrike" dirty="0">
                          <a:effectLst/>
                        </a:rPr>
                        <a:t>, </a:t>
                      </a:r>
                      <a:r>
                        <a:rPr lang="ko-KR" altLang="en-US" sz="1200" u="none" strike="noStrike" dirty="0">
                          <a:effectLst/>
                        </a:rPr>
                        <a:t>중독</a:t>
                      </a:r>
                      <a:r>
                        <a:rPr lang="en-US" altLang="ko-KR" sz="1200" u="none" strike="noStrike" dirty="0">
                          <a:effectLst/>
                        </a:rPr>
                        <a:t>, </a:t>
                      </a:r>
                      <a:r>
                        <a:rPr lang="ko-KR" altLang="en-US" sz="1200" u="none" strike="noStrike" dirty="0">
                          <a:effectLst/>
                        </a:rPr>
                        <a:t>투석</a:t>
                      </a:r>
                      <a:r>
                        <a:rPr lang="en-US" altLang="ko-KR" sz="1200" u="none" strike="noStrike" dirty="0">
                          <a:effectLst/>
                        </a:rPr>
                        <a:t>, </a:t>
                      </a:r>
                      <a:r>
                        <a:rPr lang="ko-KR" altLang="en-US" sz="1200" u="none" strike="noStrike" dirty="0">
                          <a:effectLst/>
                        </a:rPr>
                        <a:t>화상</a:t>
                      </a:r>
                      <a:r>
                        <a:rPr lang="en-US" altLang="ko-KR" sz="1200" u="none" strike="noStrike" dirty="0">
                          <a:effectLst/>
                        </a:rPr>
                        <a:t>)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71" marR="7171" marT="71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>
                          <a:effectLst/>
                        </a:rPr>
                        <a:t>기준시간 내 </a:t>
                      </a:r>
                      <a:r>
                        <a:rPr lang="ko-KR" altLang="en-US" sz="1200" u="none" strike="noStrike" dirty="0" err="1">
                          <a:effectLst/>
                        </a:rPr>
                        <a:t>의료이용률</a:t>
                      </a:r>
                      <a:r>
                        <a:rPr lang="en-US" altLang="ko-KR" sz="1200" u="none" strike="noStrike" dirty="0">
                          <a:effectLst/>
                        </a:rPr>
                        <a:t>(</a:t>
                      </a:r>
                      <a:r>
                        <a:rPr lang="ko-KR" altLang="en-US" sz="1200" u="none" strike="noStrike" dirty="0" err="1">
                          <a:effectLst/>
                        </a:rPr>
                        <a:t>중진료권</a:t>
                      </a:r>
                      <a:r>
                        <a:rPr lang="en-US" altLang="ko-KR" sz="1200" u="none" strike="noStrike" dirty="0">
                          <a:effectLst/>
                        </a:rPr>
                        <a:t>)</a:t>
                      </a:r>
                      <a:br>
                        <a:rPr lang="en-US" altLang="ko-KR" sz="1200" u="none" strike="noStrike" dirty="0">
                          <a:effectLst/>
                        </a:rPr>
                      </a:br>
                      <a:r>
                        <a:rPr lang="en-US" altLang="ko-KR" sz="1200" u="none" strike="noStrike" dirty="0">
                          <a:effectLst/>
                        </a:rPr>
                        <a:t>-2</a:t>
                      </a:r>
                      <a:r>
                        <a:rPr lang="ko-KR" altLang="en-US" sz="1200" u="none" strike="noStrike" dirty="0">
                          <a:effectLst/>
                        </a:rPr>
                        <a:t>차의료서비스</a:t>
                      </a:r>
                      <a:r>
                        <a:rPr lang="en-US" altLang="ko-KR" sz="1200" u="none" strike="noStrike" dirty="0">
                          <a:effectLst/>
                        </a:rPr>
                        <a:t>:( </a:t>
                      </a:r>
                      <a:r>
                        <a:rPr lang="ko-KR" altLang="en-US" sz="1200" u="none" strike="noStrike" dirty="0">
                          <a:effectLst/>
                        </a:rPr>
                        <a:t>내과</a:t>
                      </a:r>
                      <a:r>
                        <a:rPr lang="en-US" altLang="ko-KR" sz="1200" u="none" strike="noStrike" dirty="0">
                          <a:effectLst/>
                        </a:rPr>
                        <a:t>, </a:t>
                      </a:r>
                      <a:r>
                        <a:rPr lang="ko-KR" altLang="en-US" sz="1200" u="none" strike="noStrike" dirty="0">
                          <a:effectLst/>
                        </a:rPr>
                        <a:t>외과</a:t>
                      </a:r>
                      <a:r>
                        <a:rPr lang="en-US" altLang="ko-KR" sz="1200" u="none" strike="noStrike" dirty="0">
                          <a:effectLst/>
                        </a:rPr>
                        <a:t>, </a:t>
                      </a:r>
                      <a:r>
                        <a:rPr lang="ko-KR" altLang="en-US" sz="1200" u="none" strike="noStrike" dirty="0" err="1">
                          <a:effectLst/>
                        </a:rPr>
                        <a:t>병원전체</a:t>
                      </a:r>
                      <a:r>
                        <a:rPr lang="en-US" altLang="ko-KR" sz="1200" u="none" strike="noStrike" dirty="0">
                          <a:effectLst/>
                        </a:rPr>
                        <a:t>, </a:t>
                      </a:r>
                      <a:r>
                        <a:rPr lang="ko-KR" altLang="en-US" sz="1200" u="none" strike="noStrike" dirty="0" err="1">
                          <a:effectLst/>
                        </a:rPr>
                        <a:t>분만실</a:t>
                      </a:r>
                      <a:r>
                        <a:rPr lang="en-US" altLang="ko-KR" sz="1200" u="none" strike="noStrike" dirty="0">
                          <a:effectLst/>
                        </a:rPr>
                        <a:t>, </a:t>
                      </a:r>
                      <a:r>
                        <a:rPr lang="ko-KR" altLang="en-US" sz="1200" u="none" strike="noStrike" dirty="0">
                          <a:effectLst/>
                        </a:rPr>
                        <a:t>산부인과</a:t>
                      </a:r>
                      <a:r>
                        <a:rPr lang="en-US" altLang="ko-KR" sz="1200" u="none" strike="noStrike" dirty="0">
                          <a:effectLst/>
                        </a:rPr>
                        <a:t>, </a:t>
                      </a:r>
                      <a:r>
                        <a:rPr lang="ko-KR" altLang="en-US" sz="1200" u="none" strike="noStrike" dirty="0">
                          <a:effectLst/>
                        </a:rPr>
                        <a:t>소아청소년과</a:t>
                      </a:r>
                      <a:r>
                        <a:rPr lang="en-US" altLang="ko-KR" sz="1200" u="none" strike="noStrike" dirty="0">
                          <a:effectLst/>
                        </a:rPr>
                        <a:t>, </a:t>
                      </a:r>
                      <a:r>
                        <a:rPr lang="ko-KR" altLang="en-US" sz="1200" u="none" strike="noStrike" dirty="0">
                          <a:effectLst/>
                        </a:rPr>
                        <a:t>외과</a:t>
                      </a:r>
                      <a:r>
                        <a:rPr lang="en-US" altLang="ko-KR" sz="1200" u="none" strike="noStrike" dirty="0">
                          <a:effectLst/>
                        </a:rPr>
                        <a:t>, </a:t>
                      </a:r>
                      <a:r>
                        <a:rPr lang="ko-KR" altLang="en-US" sz="1200" u="none" strike="noStrike" dirty="0">
                          <a:effectLst/>
                        </a:rPr>
                        <a:t>응급실</a:t>
                      </a:r>
                      <a:r>
                        <a:rPr lang="en-US" altLang="ko-KR" sz="1200" u="none" strike="noStrike" dirty="0">
                          <a:effectLst/>
                        </a:rPr>
                        <a:t>, </a:t>
                      </a:r>
                      <a:r>
                        <a:rPr lang="ko-KR" altLang="en-US" sz="1200" u="none" strike="noStrike" dirty="0">
                          <a:effectLst/>
                        </a:rPr>
                        <a:t>정형외과</a:t>
                      </a:r>
                      <a:r>
                        <a:rPr lang="en-US" altLang="ko-KR" sz="1200" u="none" strike="noStrike" dirty="0">
                          <a:effectLst/>
                        </a:rPr>
                        <a:t>)</a:t>
                      </a:r>
                      <a:br>
                        <a:rPr lang="en-US" altLang="ko-KR" sz="1200" u="none" strike="noStrike" dirty="0">
                          <a:effectLst/>
                        </a:rPr>
                      </a:br>
                      <a:r>
                        <a:rPr lang="en-US" altLang="ko-KR" sz="1200" u="none" strike="noStrike" dirty="0">
                          <a:effectLst/>
                        </a:rPr>
                        <a:t>-</a:t>
                      </a:r>
                      <a:r>
                        <a:rPr lang="ko-KR" altLang="en-US" sz="1200" u="none" strike="noStrike" dirty="0">
                          <a:effectLst/>
                        </a:rPr>
                        <a:t>상급종합병원</a:t>
                      </a:r>
                      <a:r>
                        <a:rPr lang="en-US" altLang="ko-KR" sz="1200" u="none" strike="noStrike" dirty="0">
                          <a:effectLst/>
                        </a:rPr>
                        <a:t>:( </a:t>
                      </a:r>
                      <a:r>
                        <a:rPr lang="ko-KR" altLang="en-US" sz="1200" u="none" strike="noStrike" dirty="0">
                          <a:effectLst/>
                        </a:rPr>
                        <a:t>전체</a:t>
                      </a:r>
                      <a:r>
                        <a:rPr lang="en-US" altLang="ko-KR" sz="1200" u="none" strike="noStrike" dirty="0">
                          <a:effectLst/>
                        </a:rPr>
                        <a:t>, NICU, </a:t>
                      </a:r>
                      <a:r>
                        <a:rPr lang="ko-KR" altLang="en-US" sz="1200" u="none" strike="noStrike" dirty="0">
                          <a:effectLst/>
                        </a:rPr>
                        <a:t>권역응급의료센터</a:t>
                      </a:r>
                      <a:r>
                        <a:rPr lang="en-US" altLang="ko-KR" sz="1200" u="none" strike="noStrike" dirty="0">
                          <a:effectLst/>
                        </a:rPr>
                        <a:t>, </a:t>
                      </a:r>
                      <a:r>
                        <a:rPr lang="ko-KR" altLang="en-US" sz="1200" u="none" strike="noStrike" dirty="0">
                          <a:effectLst/>
                        </a:rPr>
                        <a:t>상급종합병원</a:t>
                      </a:r>
                      <a:r>
                        <a:rPr lang="en-US" altLang="ko-KR" sz="1200" u="none" strike="noStrike" dirty="0">
                          <a:effectLst/>
                        </a:rPr>
                        <a:t>)</a:t>
                      </a:r>
                      <a:br>
                        <a:rPr lang="en-US" altLang="ko-KR" sz="1200" u="none" strike="noStrike" dirty="0">
                          <a:effectLst/>
                        </a:rPr>
                      </a:br>
                      <a:r>
                        <a:rPr lang="en-US" altLang="ko-KR" sz="1200" u="none" strike="noStrike" dirty="0">
                          <a:effectLst/>
                        </a:rPr>
                        <a:t>-</a:t>
                      </a:r>
                      <a:r>
                        <a:rPr lang="ko-KR" altLang="en-US" sz="1200" u="none" strike="noStrike" dirty="0">
                          <a:effectLst/>
                        </a:rPr>
                        <a:t>종합병원</a:t>
                      </a:r>
                      <a:r>
                        <a:rPr lang="en-US" altLang="ko-KR" sz="1200" u="none" strike="noStrike" dirty="0">
                          <a:effectLst/>
                        </a:rPr>
                        <a:t>:(</a:t>
                      </a:r>
                      <a:r>
                        <a:rPr lang="ko-KR" altLang="en-US" sz="1200" u="none" strike="noStrike" dirty="0">
                          <a:effectLst/>
                        </a:rPr>
                        <a:t>전체</a:t>
                      </a:r>
                      <a:r>
                        <a:rPr lang="en-US" altLang="ko-KR" sz="1200" u="none" strike="noStrike" dirty="0">
                          <a:effectLst/>
                        </a:rPr>
                        <a:t>, ICU, </a:t>
                      </a:r>
                      <a:r>
                        <a:rPr lang="ko-KR" altLang="en-US" sz="1200" u="none" strike="noStrike" dirty="0">
                          <a:effectLst/>
                        </a:rPr>
                        <a:t>종합병원</a:t>
                      </a:r>
                      <a:r>
                        <a:rPr lang="en-US" altLang="ko-KR" sz="1200" u="none" strike="noStrike" dirty="0">
                          <a:effectLst/>
                        </a:rPr>
                        <a:t>(</a:t>
                      </a:r>
                      <a:r>
                        <a:rPr lang="ko-KR" altLang="en-US" sz="1200" u="none" strike="noStrike" dirty="0">
                          <a:effectLst/>
                        </a:rPr>
                        <a:t>전체</a:t>
                      </a:r>
                      <a:r>
                        <a:rPr lang="en-US" altLang="ko-KR" sz="1200" u="none" strike="noStrike" dirty="0">
                          <a:effectLst/>
                        </a:rPr>
                        <a:t>, 300</a:t>
                      </a:r>
                      <a:r>
                        <a:rPr lang="ko-KR" altLang="en-US" sz="1200" u="none" strike="noStrike" dirty="0">
                          <a:effectLst/>
                        </a:rPr>
                        <a:t>인 이상</a:t>
                      </a:r>
                      <a:r>
                        <a:rPr lang="en-US" altLang="ko-KR" sz="1200" u="none" strike="noStrike" dirty="0">
                          <a:effectLst/>
                        </a:rPr>
                        <a:t>), </a:t>
                      </a:r>
                      <a:r>
                        <a:rPr lang="ko-KR" altLang="en-US" sz="1200" u="none" strike="noStrike" dirty="0">
                          <a:effectLst/>
                        </a:rPr>
                        <a:t>지역응급의료센터</a:t>
                      </a:r>
                      <a:r>
                        <a:rPr lang="en-US" altLang="ko-KR" sz="1200" u="none" strike="noStrike" dirty="0">
                          <a:effectLst/>
                        </a:rPr>
                        <a:t>)</a:t>
                      </a:r>
                      <a:br>
                        <a:rPr lang="en-US" altLang="ko-KR" sz="1200" u="none" strike="noStrike" dirty="0">
                          <a:effectLst/>
                        </a:rPr>
                      </a:br>
                      <a:r>
                        <a:rPr lang="en-US" altLang="ko-KR" sz="1200" u="none" strike="noStrike" dirty="0">
                          <a:effectLst/>
                        </a:rPr>
                        <a:t>-</a:t>
                      </a:r>
                      <a:r>
                        <a:rPr lang="ko-KR" altLang="en-US" sz="1200" u="none" strike="noStrike" dirty="0" err="1">
                          <a:effectLst/>
                        </a:rPr>
                        <a:t>진료시설</a:t>
                      </a:r>
                      <a:r>
                        <a:rPr lang="ko-KR" altLang="en-US" sz="1200" u="none" strike="noStrike" dirty="0">
                          <a:effectLst/>
                        </a:rPr>
                        <a:t> 및 특수질환의료서비스</a:t>
                      </a:r>
                      <a:r>
                        <a:rPr lang="en-US" altLang="ko-KR" sz="1200" u="none" strike="noStrike" dirty="0">
                          <a:effectLst/>
                        </a:rPr>
                        <a:t>: (</a:t>
                      </a:r>
                      <a:r>
                        <a:rPr lang="ko-KR" altLang="en-US" sz="1200" u="none" strike="noStrike" dirty="0">
                          <a:effectLst/>
                        </a:rPr>
                        <a:t>전체</a:t>
                      </a:r>
                      <a:r>
                        <a:rPr lang="en-US" altLang="ko-KR" sz="1200" u="none" strike="noStrike" dirty="0">
                          <a:effectLst/>
                        </a:rPr>
                        <a:t>, </a:t>
                      </a:r>
                      <a:r>
                        <a:rPr lang="ko-KR" altLang="en-US" sz="1200" u="none" strike="noStrike" dirty="0">
                          <a:effectLst/>
                        </a:rPr>
                        <a:t>신생아실</a:t>
                      </a:r>
                      <a:r>
                        <a:rPr lang="en-US" altLang="ko-KR" sz="1200" u="none" strike="noStrike" dirty="0">
                          <a:effectLst/>
                        </a:rPr>
                        <a:t>, </a:t>
                      </a:r>
                      <a:r>
                        <a:rPr lang="ko-KR" altLang="en-US" sz="1200" u="none" strike="noStrike" dirty="0">
                          <a:effectLst/>
                        </a:rPr>
                        <a:t>재활</a:t>
                      </a:r>
                      <a:r>
                        <a:rPr lang="en-US" altLang="ko-KR" sz="1200" u="none" strike="noStrike" dirty="0">
                          <a:effectLst/>
                        </a:rPr>
                        <a:t>, </a:t>
                      </a:r>
                      <a:r>
                        <a:rPr lang="ko-KR" altLang="en-US" sz="1200" u="none" strike="noStrike" dirty="0">
                          <a:effectLst/>
                        </a:rPr>
                        <a:t>정신</a:t>
                      </a:r>
                      <a:r>
                        <a:rPr lang="en-US" altLang="ko-KR" sz="1200" u="none" strike="noStrike" dirty="0">
                          <a:effectLst/>
                        </a:rPr>
                        <a:t>, </a:t>
                      </a:r>
                      <a:r>
                        <a:rPr lang="ko-KR" altLang="en-US" sz="1200" u="none" strike="noStrike" dirty="0">
                          <a:effectLst/>
                        </a:rPr>
                        <a:t>중독</a:t>
                      </a:r>
                      <a:r>
                        <a:rPr lang="en-US" altLang="ko-KR" sz="1200" u="none" strike="noStrike" dirty="0">
                          <a:effectLst/>
                        </a:rPr>
                        <a:t>, </a:t>
                      </a:r>
                      <a:r>
                        <a:rPr lang="ko-KR" altLang="en-US" sz="1200" u="none" strike="noStrike" dirty="0">
                          <a:effectLst/>
                        </a:rPr>
                        <a:t>투석</a:t>
                      </a:r>
                      <a:r>
                        <a:rPr lang="en-US" altLang="ko-KR" sz="1200" u="none" strike="noStrike" dirty="0">
                          <a:effectLst/>
                        </a:rPr>
                        <a:t>, </a:t>
                      </a:r>
                      <a:r>
                        <a:rPr lang="ko-KR" altLang="en-US" sz="1200" u="none" strike="noStrike" dirty="0">
                          <a:effectLst/>
                        </a:rPr>
                        <a:t>화상</a:t>
                      </a:r>
                      <a:r>
                        <a:rPr lang="en-US" altLang="ko-KR" sz="1200" u="none" strike="noStrike" dirty="0">
                          <a:effectLst/>
                        </a:rPr>
                        <a:t>)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71" marR="7171" marT="717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71" marR="7171" marT="7171" marB="0" anchor="ctr"/>
                </a:tc>
                <a:extLst>
                  <a:ext uri="{0D108BD9-81ED-4DB2-BD59-A6C34878D82A}">
                    <a16:rowId xmlns:a16="http://schemas.microsoft.com/office/drawing/2014/main" val="463791143"/>
                  </a:ext>
                </a:extLst>
              </a:tr>
              <a:tr h="1403498"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71" marR="7171" marT="7171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중증응급의료이용률</a:t>
                      </a:r>
                      <a:r>
                        <a:rPr lang="en-US" altLang="ko-KR" sz="1200" u="none" strike="noStrike">
                          <a:effectLst/>
                        </a:rPr>
                        <a:t>(</a:t>
                      </a:r>
                      <a:r>
                        <a:rPr lang="ko-KR" altLang="en-US" sz="1200" u="none" strike="noStrike">
                          <a:effectLst/>
                        </a:rPr>
                        <a:t>중진료권</a:t>
                      </a:r>
                      <a:r>
                        <a:rPr lang="en-US" altLang="ko-KR" sz="1200" u="none" strike="noStrike">
                          <a:effectLst/>
                        </a:rPr>
                        <a:t>)</a:t>
                      </a:r>
                      <a:br>
                        <a:rPr lang="en-US" altLang="ko-KR" sz="1200" u="none" strike="noStrike">
                          <a:effectLst/>
                        </a:rPr>
                      </a:br>
                      <a:r>
                        <a:rPr lang="en-US" altLang="ko-KR" sz="1200" u="none" strike="noStrike">
                          <a:effectLst/>
                        </a:rPr>
                        <a:t>-3</a:t>
                      </a:r>
                      <a:r>
                        <a:rPr lang="ko-KR" altLang="en-US" sz="1200" u="none" strike="noStrike">
                          <a:effectLst/>
                        </a:rPr>
                        <a:t>대 증증 응급</a:t>
                      </a:r>
                      <a:br>
                        <a:rPr lang="ko-KR" altLang="en-US" sz="1200" u="none" strike="noStrike">
                          <a:effectLst/>
                        </a:rPr>
                      </a:br>
                      <a:r>
                        <a:rPr lang="en-US" altLang="ko-KR" sz="1200" u="none" strike="noStrike">
                          <a:effectLst/>
                        </a:rPr>
                        <a:t>-28</a:t>
                      </a:r>
                      <a:r>
                        <a:rPr lang="ko-KR" altLang="en-US" sz="1200" u="none" strike="noStrike">
                          <a:effectLst/>
                        </a:rPr>
                        <a:t>개 중증응급질환</a:t>
                      </a:r>
                      <a:br>
                        <a:rPr lang="ko-KR" altLang="en-US" sz="1200" u="none" strike="noStrike">
                          <a:effectLst/>
                        </a:rPr>
                      </a:br>
                      <a:r>
                        <a:rPr lang="en-US" altLang="ko-KR" sz="1200" u="none" strike="noStrike">
                          <a:effectLst/>
                        </a:rPr>
                        <a:t>-</a:t>
                      </a:r>
                      <a:r>
                        <a:rPr lang="ko-KR" altLang="en-US" sz="1200" u="none" strike="noStrike">
                          <a:effectLst/>
                        </a:rPr>
                        <a:t>뇌혈관질환</a:t>
                      </a:r>
                      <a:r>
                        <a:rPr lang="en-US" altLang="ko-KR" sz="1200" u="none" strike="noStrike">
                          <a:effectLst/>
                        </a:rPr>
                        <a:t>(</a:t>
                      </a:r>
                      <a:r>
                        <a:rPr lang="ko-KR" altLang="en-US" sz="1200" u="none" strike="noStrike">
                          <a:effectLst/>
                        </a:rPr>
                        <a:t>뇌졸중</a:t>
                      </a:r>
                      <a:r>
                        <a:rPr lang="en-US" altLang="ko-KR" sz="1200" u="none" strike="noStrike">
                          <a:effectLst/>
                        </a:rPr>
                        <a:t>)</a:t>
                      </a:r>
                      <a:br>
                        <a:rPr lang="en-US" altLang="ko-KR" sz="1200" u="none" strike="noStrike">
                          <a:effectLst/>
                        </a:rPr>
                      </a:br>
                      <a:r>
                        <a:rPr lang="en-US" altLang="ko-KR" sz="1200" u="none" strike="noStrike">
                          <a:effectLst/>
                        </a:rPr>
                        <a:t>-</a:t>
                      </a:r>
                      <a:r>
                        <a:rPr lang="ko-KR" altLang="en-US" sz="1200" u="none" strike="noStrike">
                          <a:effectLst/>
                        </a:rPr>
                        <a:t>심장질환</a:t>
                      </a:r>
                      <a:br>
                        <a:rPr lang="ko-KR" altLang="en-US" sz="1200" u="none" strike="noStrike">
                          <a:effectLst/>
                        </a:rPr>
                      </a:br>
                      <a:r>
                        <a:rPr lang="en-US" altLang="ko-KR" sz="1200" u="none" strike="noStrike">
                          <a:effectLst/>
                        </a:rPr>
                        <a:t>-</a:t>
                      </a:r>
                      <a:r>
                        <a:rPr lang="ko-KR" altLang="en-US" sz="1200" u="none" strike="noStrike">
                          <a:effectLst/>
                        </a:rPr>
                        <a:t>중증외상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71" marR="7171" marT="71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>
                          <a:effectLst/>
                        </a:rPr>
                        <a:t>신생아 관내의료이용률</a:t>
                      </a:r>
                      <a:r>
                        <a:rPr lang="en-US" altLang="ko-KR" sz="1200" u="none" strike="noStrike" dirty="0">
                          <a:effectLst/>
                        </a:rPr>
                        <a:t>(</a:t>
                      </a:r>
                      <a:r>
                        <a:rPr lang="ko-KR" altLang="en-US" sz="1200" u="none" strike="noStrike" dirty="0" err="1">
                          <a:effectLst/>
                        </a:rPr>
                        <a:t>중진료권</a:t>
                      </a:r>
                      <a:r>
                        <a:rPr lang="en-US" altLang="ko-KR" sz="1200" u="none" strike="noStrike" dirty="0">
                          <a:effectLst/>
                        </a:rPr>
                        <a:t>)</a:t>
                      </a:r>
                      <a:br>
                        <a:rPr lang="en-US" altLang="ko-KR" sz="1200" u="none" strike="noStrike" dirty="0">
                          <a:effectLst/>
                        </a:rPr>
                      </a:br>
                      <a:r>
                        <a:rPr lang="en-US" altLang="ko-KR" sz="1200" u="none" strike="noStrike" dirty="0">
                          <a:effectLst/>
                        </a:rPr>
                        <a:t>-</a:t>
                      </a:r>
                      <a:r>
                        <a:rPr lang="ko-KR" altLang="en-US" sz="1200" u="none" strike="noStrike" dirty="0">
                          <a:effectLst/>
                        </a:rPr>
                        <a:t>신생아 입원</a:t>
                      </a:r>
                      <a:r>
                        <a:rPr lang="en-US" altLang="ko-KR" sz="1200" u="none" strike="noStrike" dirty="0">
                          <a:effectLst/>
                        </a:rPr>
                        <a:t>, </a:t>
                      </a:r>
                      <a:r>
                        <a:rPr lang="ko-KR" altLang="en-US" sz="1200" u="none" strike="noStrike" dirty="0">
                          <a:effectLst/>
                        </a:rPr>
                        <a:t>신생아 </a:t>
                      </a:r>
                      <a:r>
                        <a:rPr lang="ko-KR" altLang="en-US" sz="1200" u="none" strike="noStrike" dirty="0" err="1">
                          <a:effectLst/>
                        </a:rPr>
                        <a:t>중환자입원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71" marR="7171" marT="717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71" marR="7171" marT="7171" marB="0" anchor="ctr"/>
                </a:tc>
                <a:extLst>
                  <a:ext uri="{0D108BD9-81ED-4DB2-BD59-A6C34878D82A}">
                    <a16:rowId xmlns:a16="http://schemas.microsoft.com/office/drawing/2014/main" val="4231641705"/>
                  </a:ext>
                </a:extLst>
              </a:tr>
              <a:tr h="471927"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71" marR="7171" marT="7171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/>
                      </a:r>
                      <a:br>
                        <a:rPr lang="ko-KR" altLang="en-US" sz="1200" u="none" strike="noStrike">
                          <a:effectLst/>
                        </a:rPr>
                      </a:br>
                      <a:r>
                        <a:rPr lang="ko-KR" altLang="en-US" sz="1200" u="none" strike="noStrike">
                          <a:effectLst/>
                        </a:rPr>
                        <a:t>분만 관내의료이용률</a:t>
                      </a:r>
                      <a:r>
                        <a:rPr lang="en-US" altLang="ko-KR" sz="1200" u="none" strike="noStrike">
                          <a:effectLst/>
                        </a:rPr>
                        <a:t>(</a:t>
                      </a:r>
                      <a:r>
                        <a:rPr lang="ko-KR" altLang="en-US" sz="1200" u="none" strike="noStrike">
                          <a:effectLst/>
                        </a:rPr>
                        <a:t>중진료권</a:t>
                      </a:r>
                      <a:r>
                        <a:rPr lang="en-US" altLang="ko-KR" sz="1200" u="none" strike="noStrike">
                          <a:effectLst/>
                        </a:rPr>
                        <a:t>)</a:t>
                      </a:r>
                      <a:br>
                        <a:rPr lang="en-US" altLang="ko-KR" sz="1200" u="none" strike="noStrike">
                          <a:effectLst/>
                        </a:rPr>
                      </a:b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71" marR="7171" marT="71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71" marR="7171" marT="717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71" marR="7171" marT="7171" marB="0" anchor="ctr"/>
                </a:tc>
                <a:extLst>
                  <a:ext uri="{0D108BD9-81ED-4DB2-BD59-A6C34878D82A}">
                    <a16:rowId xmlns:a16="http://schemas.microsoft.com/office/drawing/2014/main" val="4029952514"/>
                  </a:ext>
                </a:extLst>
              </a:tr>
              <a:tr h="385962"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71" marR="7171" marT="717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2000" u="none" strike="noStrike" dirty="0" err="1">
                          <a:effectLst/>
                        </a:rPr>
                        <a:t>건강결과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71" marR="7171" marT="71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호흡기 계통 질환 </a:t>
                      </a:r>
                      <a:br>
                        <a:rPr lang="ko-KR" altLang="en-US" sz="1200" u="none" strike="noStrike">
                          <a:effectLst/>
                        </a:rPr>
                      </a:br>
                      <a:r>
                        <a:rPr lang="ko-KR" altLang="en-US" sz="1200" u="none" strike="noStrike">
                          <a:effectLst/>
                        </a:rPr>
                        <a:t>연령표준화사망률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71" marR="7171" marT="71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>
                          <a:effectLst/>
                        </a:rPr>
                        <a:t>인구 </a:t>
                      </a:r>
                      <a:r>
                        <a:rPr lang="en-US" altLang="ko-KR" sz="1200" u="none" strike="noStrike" dirty="0">
                          <a:effectLst/>
                        </a:rPr>
                        <a:t>10</a:t>
                      </a:r>
                      <a:r>
                        <a:rPr lang="ko-KR" altLang="en-US" sz="1200" u="none" strike="noStrike" dirty="0">
                          <a:effectLst/>
                        </a:rPr>
                        <a:t>만명당</a:t>
                      </a:r>
                      <a:br>
                        <a:rPr lang="ko-KR" altLang="en-US" sz="1200" u="none" strike="noStrike" dirty="0">
                          <a:effectLst/>
                        </a:rPr>
                      </a:br>
                      <a:r>
                        <a:rPr lang="ko-KR" altLang="en-US" sz="1200" u="none" strike="noStrike" dirty="0">
                          <a:effectLst/>
                        </a:rPr>
                        <a:t>결핵 </a:t>
                      </a:r>
                      <a:r>
                        <a:rPr lang="ko-KR" altLang="en-US" sz="1200" u="none" strike="noStrike" dirty="0" err="1">
                          <a:effectLst/>
                        </a:rPr>
                        <a:t>신환자</a:t>
                      </a:r>
                      <a:r>
                        <a:rPr lang="ko-KR" altLang="en-US" sz="1200" u="none" strike="noStrike" dirty="0">
                          <a:effectLst/>
                        </a:rPr>
                        <a:t> 수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71" marR="7171" marT="717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71" marR="7171" marT="7171" marB="0" anchor="ctr"/>
                </a:tc>
                <a:extLst>
                  <a:ext uri="{0D108BD9-81ED-4DB2-BD59-A6C34878D82A}">
                    <a16:rowId xmlns:a16="http://schemas.microsoft.com/office/drawing/2014/main" val="1276924299"/>
                  </a:ext>
                </a:extLst>
              </a:tr>
              <a:tr h="201753"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71" marR="7171" marT="7171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호흡기 결핵사망률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71" marR="7171" marT="71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71" marR="7171" marT="717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71" marR="7171" marT="7171" marB="0" anchor="ctr"/>
                </a:tc>
                <a:extLst>
                  <a:ext uri="{0D108BD9-81ED-4DB2-BD59-A6C34878D82A}">
                    <a16:rowId xmlns:a16="http://schemas.microsoft.com/office/drawing/2014/main" val="3639860288"/>
                  </a:ext>
                </a:extLst>
              </a:tr>
              <a:tr h="192981"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71" marR="7171" marT="717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71" marR="7171" marT="717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71" marR="7171" marT="717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71" marR="7171" marT="717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71" marR="7171" marT="7171" marB="0" anchor="ctr"/>
                </a:tc>
                <a:extLst>
                  <a:ext uri="{0D108BD9-81ED-4DB2-BD59-A6C34878D82A}">
                    <a16:rowId xmlns:a16="http://schemas.microsoft.com/office/drawing/2014/main" val="3512792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6075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다이어그램 1">
            <a:extLst>
              <a:ext uri="{FF2B5EF4-FFF2-40B4-BE49-F238E27FC236}">
                <a16:creationId xmlns:a16="http://schemas.microsoft.com/office/drawing/2014/main" id="{45C26E5C-9FC3-42A6-8307-6CC0140F2FDF}"/>
              </a:ext>
            </a:extLst>
          </p:cNvPr>
          <p:cNvGraphicFramePr/>
          <p:nvPr/>
        </p:nvGraphicFramePr>
        <p:xfrm>
          <a:off x="2031999" y="356260"/>
          <a:ext cx="8465787" cy="6044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4137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CECE67-4749-4352-8D5C-37D729C1E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379"/>
            <a:ext cx="10515600" cy="1173783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dirty="0">
                <a:solidFill>
                  <a:srgbClr val="7832AC"/>
                </a:solidFill>
              </a:rPr>
              <a:t>그러므로 멀리서 숲을 보아야 하고</a:t>
            </a:r>
            <a:r>
              <a:rPr lang="en-US" altLang="ko-KR" dirty="0">
                <a:solidFill>
                  <a:srgbClr val="7832AC"/>
                </a:solidFill>
              </a:rPr>
              <a:t>, </a:t>
            </a:r>
            <a:br>
              <a:rPr lang="en-US" altLang="ko-KR" dirty="0">
                <a:solidFill>
                  <a:srgbClr val="7832AC"/>
                </a:solidFill>
              </a:rPr>
            </a:br>
            <a:r>
              <a:rPr lang="ko-KR" altLang="en-US" dirty="0">
                <a:solidFill>
                  <a:srgbClr val="7832AC"/>
                </a:solidFill>
              </a:rPr>
              <a:t>가까이 있는 나무도 보아야 한다 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0D37EA19-915A-41E0-B4B0-4C8074A7A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2" y="1560060"/>
            <a:ext cx="11177650" cy="4802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98080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176DBA-E667-469A-8704-E56249D77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b="1" dirty="0">
                <a:solidFill>
                  <a:srgbClr val="7832AC"/>
                </a:solidFill>
              </a:rPr>
              <a:t>Ⅱ. </a:t>
            </a:r>
            <a:r>
              <a:rPr lang="ko-KR" altLang="en-US" b="1" dirty="0">
                <a:solidFill>
                  <a:srgbClr val="7832AC"/>
                </a:solidFill>
              </a:rPr>
              <a:t>지표 활용의 실제</a:t>
            </a:r>
            <a:r>
              <a:rPr lang="en-US" altLang="ko-KR" b="1" dirty="0">
                <a:solidFill>
                  <a:srgbClr val="7832AC"/>
                </a:solidFill>
              </a:rPr>
              <a:t/>
            </a:r>
            <a:br>
              <a:rPr lang="en-US" altLang="ko-KR" b="1" dirty="0">
                <a:solidFill>
                  <a:srgbClr val="7832AC"/>
                </a:solidFill>
              </a:rPr>
            </a:br>
            <a:r>
              <a:rPr lang="en-US" altLang="ko-KR" sz="3200" b="1" dirty="0">
                <a:solidFill>
                  <a:srgbClr val="7832AC"/>
                </a:solidFill>
              </a:rPr>
              <a:t>(</a:t>
            </a:r>
            <a:r>
              <a:rPr lang="ko-KR" altLang="en-US" sz="3200" b="1" dirty="0">
                <a:solidFill>
                  <a:srgbClr val="7832AC"/>
                </a:solidFill>
              </a:rPr>
              <a:t>사업이나 논문에 활용하는 공공보건의료지표 </a:t>
            </a:r>
            <a:r>
              <a:rPr lang="en-US" altLang="ko-KR" sz="3200" b="1" dirty="0">
                <a:solidFill>
                  <a:srgbClr val="7832AC"/>
                </a:solidFill>
              </a:rPr>
              <a:t>)</a:t>
            </a:r>
            <a:endParaRPr lang="ko-KR" altLang="en-US" sz="3200" b="1" dirty="0">
              <a:solidFill>
                <a:srgbClr val="7832AC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BEBDDE-337C-43F7-B18E-1534AB715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1. </a:t>
            </a:r>
            <a:r>
              <a:rPr lang="ko-KR" altLang="en-US" dirty="0"/>
              <a:t>현황</a:t>
            </a:r>
            <a:r>
              <a:rPr lang="en-US" altLang="ko-KR" dirty="0"/>
              <a:t>, </a:t>
            </a:r>
            <a:r>
              <a:rPr lang="ko-KR" altLang="en-US" dirty="0"/>
              <a:t>질 파악 및 비교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</a:t>
            </a:r>
            <a:r>
              <a:rPr lang="en-US" altLang="ko-KR" dirty="0"/>
              <a:t>- </a:t>
            </a:r>
            <a:r>
              <a:rPr lang="ko-KR" altLang="en-US" dirty="0"/>
              <a:t>건강격차</a:t>
            </a:r>
            <a:r>
              <a:rPr lang="en-US" altLang="ko-KR" dirty="0"/>
              <a:t>, </a:t>
            </a:r>
            <a:r>
              <a:rPr lang="ko-KR" altLang="en-US" dirty="0"/>
              <a:t>미 충족의료</a:t>
            </a:r>
            <a:r>
              <a:rPr lang="en-US" altLang="ko-KR" dirty="0"/>
              <a:t>, </a:t>
            </a:r>
            <a:r>
              <a:rPr lang="ko-KR" altLang="en-US" dirty="0"/>
              <a:t>건강 수준</a:t>
            </a:r>
            <a:r>
              <a:rPr lang="en-US" altLang="ko-KR" dirty="0"/>
              <a:t>, </a:t>
            </a:r>
            <a:r>
              <a:rPr lang="ko-KR" altLang="en-US" dirty="0"/>
              <a:t>이용 현황 등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2. </a:t>
            </a:r>
            <a:r>
              <a:rPr lang="ko-KR" altLang="en-US" dirty="0"/>
              <a:t>정책</a:t>
            </a:r>
            <a:r>
              <a:rPr lang="en-US" altLang="ko-KR" dirty="0"/>
              <a:t>, </a:t>
            </a:r>
            <a:r>
              <a:rPr lang="ko-KR" altLang="en-US" dirty="0"/>
              <a:t>사업 계획수립 및 결과</a:t>
            </a:r>
            <a:r>
              <a:rPr lang="en-US" altLang="ko-KR" dirty="0"/>
              <a:t>(</a:t>
            </a:r>
            <a:r>
              <a:rPr lang="ko-KR" altLang="en-US" dirty="0"/>
              <a:t>성과</a:t>
            </a:r>
            <a:r>
              <a:rPr lang="en-US" altLang="ko-KR" dirty="0"/>
              <a:t>)</a:t>
            </a:r>
            <a:r>
              <a:rPr lang="ko-KR" altLang="en-US" dirty="0"/>
              <a:t> 평가를 위한 근거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3. </a:t>
            </a:r>
            <a:r>
              <a:rPr lang="ko-KR" altLang="en-US" dirty="0"/>
              <a:t>미래 예측을 위한 신호 파악</a:t>
            </a:r>
            <a:r>
              <a:rPr lang="en-US" altLang="ko-KR" dirty="0"/>
              <a:t>, </a:t>
            </a:r>
            <a:r>
              <a:rPr lang="ko-KR" altLang="en-US" dirty="0"/>
              <a:t>수요 예측 등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-</a:t>
            </a:r>
            <a:r>
              <a:rPr lang="ko-KR" altLang="en-US" dirty="0"/>
              <a:t>적신호 사건지표</a:t>
            </a:r>
            <a:r>
              <a:rPr lang="en-US" altLang="ko-KR" dirty="0"/>
              <a:t> </a:t>
            </a:r>
            <a:r>
              <a:rPr lang="ko-KR" altLang="en-US" dirty="0"/>
              <a:t>등</a:t>
            </a:r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9564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F83FD4-CD55-411E-86A2-DC7F663E3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849"/>
          </a:xfrm>
        </p:spPr>
        <p:txBody>
          <a:bodyPr/>
          <a:lstStyle/>
          <a:p>
            <a:pPr algn="ctr"/>
            <a:r>
              <a:rPr kumimoji="1" lang="en-US" altLang="ko-KR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Ⅰ. </a:t>
            </a:r>
            <a:r>
              <a:rPr kumimoji="1" lang="ko-KR" altLang="en-US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지표에 대한 이해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3F29852-94A1-45C1-BCA9-D7B01F765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957" y="1656522"/>
            <a:ext cx="10515600" cy="4427675"/>
          </a:xfrm>
        </p:spPr>
        <p:txBody>
          <a:bodyPr>
            <a:normAutofit/>
          </a:bodyPr>
          <a:lstStyle/>
          <a:p>
            <a:r>
              <a:rPr lang="ko-KR" altLang="en-US" sz="3200" b="1" dirty="0"/>
              <a:t>지표의 정의</a:t>
            </a:r>
            <a:endParaRPr lang="en-US" altLang="ko-KR" sz="3200" b="1" dirty="0"/>
          </a:p>
          <a:p>
            <a:pPr marL="0" indent="0">
              <a:buNone/>
            </a:pPr>
            <a:endParaRPr lang="en-US" altLang="ko-KR" sz="3200" b="1" dirty="0"/>
          </a:p>
          <a:p>
            <a:pPr marL="0" indent="0">
              <a:buNone/>
            </a:pPr>
            <a:r>
              <a:rPr lang="ko-KR" altLang="en-US" dirty="0"/>
              <a:t> </a:t>
            </a:r>
            <a:r>
              <a:rPr lang="en-US" altLang="ko-KR" dirty="0"/>
              <a:t>- </a:t>
            </a:r>
            <a:r>
              <a:rPr lang="ko-KR" altLang="en-US" dirty="0"/>
              <a:t>어떤 방향이나 목적</a:t>
            </a:r>
            <a:r>
              <a:rPr lang="en-US" altLang="ko-KR" dirty="0"/>
              <a:t>, </a:t>
            </a:r>
            <a:r>
              <a:rPr lang="ko-KR" altLang="en-US" dirty="0"/>
              <a:t>기준 따위를 나타내는 표지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(</a:t>
            </a:r>
            <a:r>
              <a:rPr lang="ko-KR" altLang="en-US" dirty="0"/>
              <a:t>국립국어원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</a:t>
            </a:r>
            <a:r>
              <a:rPr lang="en-US" altLang="ko-KR" dirty="0"/>
              <a:t>- </a:t>
            </a:r>
            <a:r>
              <a:rPr lang="ko-KR" altLang="en-US" dirty="0"/>
              <a:t>어떤 수준이나 동향을 파악하거나</a:t>
            </a:r>
            <a:r>
              <a:rPr lang="en-US" altLang="ko-KR" dirty="0"/>
              <a:t>, </a:t>
            </a:r>
            <a:r>
              <a:rPr lang="ko-KR" altLang="en-US" dirty="0"/>
              <a:t>미래를 예측하기 위한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</a:t>
            </a:r>
            <a:r>
              <a:rPr lang="ko-KR" altLang="en-US" dirty="0"/>
              <a:t> 도구로 사용되기도 함</a:t>
            </a: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20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CAF4CE-9496-4AEC-B5BA-7164553B3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817"/>
            <a:ext cx="10515600" cy="798052"/>
          </a:xfrm>
        </p:spPr>
        <p:txBody>
          <a:bodyPr/>
          <a:lstStyle/>
          <a:p>
            <a:pPr algn="ctr"/>
            <a:r>
              <a:rPr kumimoji="1" lang="en-US" altLang="ko-KR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Ⅱ. </a:t>
            </a:r>
            <a:r>
              <a:rPr kumimoji="1" lang="ko-KR" altLang="en-US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지표 활용의 실제</a:t>
            </a:r>
            <a:r>
              <a:rPr kumimoji="1" lang="en-US" altLang="ko-KR" sz="2000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(</a:t>
            </a:r>
            <a:r>
              <a:rPr kumimoji="1" lang="ko-KR" altLang="en-US" sz="2000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사업계획서 예시</a:t>
            </a:r>
            <a:r>
              <a:rPr kumimoji="1" lang="en-US" altLang="ko-KR" sz="2000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)</a:t>
            </a:r>
            <a:endParaRPr lang="ko-KR" altLang="en-US" sz="2000" dirty="0"/>
          </a:p>
        </p:txBody>
      </p:sp>
      <p:pic>
        <p:nvPicPr>
          <p:cNvPr id="12" name="내용 개체 틀 11">
            <a:extLst>
              <a:ext uri="{FF2B5EF4-FFF2-40B4-BE49-F238E27FC236}">
                <a16:creationId xmlns:a16="http://schemas.microsoft.com/office/drawing/2014/main" id="{D453CB93-0A0D-48AF-BBA0-7FBE11D2A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71" y="1563758"/>
            <a:ext cx="11360257" cy="4883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90960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CAF4CE-9496-4AEC-B5BA-7164553B3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816"/>
            <a:ext cx="10515600" cy="643069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ko-KR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Ⅱ. </a:t>
            </a:r>
            <a:r>
              <a:rPr kumimoji="1" lang="ko-KR" altLang="en-US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지표 활용의 실제</a:t>
            </a:r>
            <a:r>
              <a:rPr kumimoji="1" lang="en-US" altLang="ko-KR" sz="2200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(</a:t>
            </a:r>
            <a:r>
              <a:rPr kumimoji="1" lang="ko-KR" altLang="en-US" sz="2200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논문 예시</a:t>
            </a:r>
            <a:r>
              <a:rPr kumimoji="1" lang="en-US" altLang="ko-KR" sz="2200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)</a:t>
            </a:r>
            <a:endParaRPr lang="ko-KR" altLang="en-US" sz="2200" dirty="0"/>
          </a:p>
        </p:txBody>
      </p:sp>
      <p:pic>
        <p:nvPicPr>
          <p:cNvPr id="9" name="내용 개체 틀 8">
            <a:extLst>
              <a:ext uri="{FF2B5EF4-FFF2-40B4-BE49-F238E27FC236}">
                <a16:creationId xmlns:a16="http://schemas.microsoft.com/office/drawing/2014/main" id="{5EC27565-1664-4D34-A2F4-F3871FAE9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73" y="1472338"/>
            <a:ext cx="10306373" cy="5222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0352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5E7BFE-B84E-4FE6-B456-BD6AF3D7C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449403"/>
          </a:xfrm>
        </p:spPr>
        <p:txBody>
          <a:bodyPr>
            <a:normAutofit/>
          </a:bodyPr>
          <a:lstStyle/>
          <a:p>
            <a:pPr algn="ctr"/>
            <a:r>
              <a:rPr lang="ko-KR" altLang="en-US" sz="4400" dirty="0"/>
              <a:t>전라남도 공공보건의료지원단 </a:t>
            </a:r>
            <a:r>
              <a:rPr lang="en-US" altLang="ko-KR" sz="4400" dirty="0"/>
              <a:t/>
            </a:r>
            <a:br>
              <a:rPr lang="en-US" altLang="ko-KR" sz="4400" dirty="0"/>
            </a:br>
            <a:r>
              <a:rPr lang="en-US" altLang="ko-KR" sz="4400" dirty="0"/>
              <a:t/>
            </a:r>
            <a:br>
              <a:rPr lang="en-US" altLang="ko-KR" sz="4400" dirty="0"/>
            </a:br>
            <a:r>
              <a:rPr lang="ko-KR" altLang="en-US" sz="4400" dirty="0"/>
              <a:t>홈페이지 탑재 지표 활용방법</a:t>
            </a:r>
            <a:r>
              <a:rPr lang="en-US" altLang="ko-KR" sz="4400" dirty="0"/>
              <a:t/>
            </a:r>
            <a:br>
              <a:rPr lang="en-US" altLang="ko-KR" sz="4400" dirty="0"/>
            </a:b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0486082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CAF4CE-9496-4AEC-B5BA-7164553B3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816"/>
            <a:ext cx="10515600" cy="1152941"/>
          </a:xfrm>
        </p:spPr>
        <p:txBody>
          <a:bodyPr>
            <a:noAutofit/>
          </a:bodyPr>
          <a:lstStyle/>
          <a:p>
            <a:pPr lvl="0" algn="ctr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en-US" altLang="ko-KR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Ⅱ. </a:t>
            </a:r>
            <a:r>
              <a:rPr kumimoji="1" lang="ko-KR" altLang="en-US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지표 활용의 실제</a:t>
            </a:r>
            <a:r>
              <a:rPr kumimoji="1" lang="en-US" altLang="ko-KR" sz="3600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 </a:t>
            </a:r>
            <a:br>
              <a:rPr kumimoji="1" lang="en-US" altLang="ko-KR" sz="3600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</a:br>
            <a:r>
              <a:rPr kumimoji="1" lang="en-US" altLang="ko-KR" sz="2000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-</a:t>
            </a:r>
            <a:r>
              <a:rPr kumimoji="1" lang="ko-KR" altLang="en-US" sz="2000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전라남도 공공보건의료지원단 홈페이지 탑재 </a:t>
            </a:r>
            <a:r>
              <a:rPr kumimoji="1" lang="en-US" altLang="ko-KR" sz="2000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 </a:t>
            </a:r>
            <a:r>
              <a:rPr kumimoji="1" lang="ko-KR" altLang="en-US" sz="2000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지표</a:t>
            </a:r>
            <a:r>
              <a:rPr kumimoji="1" lang="en-US" altLang="ko-KR" sz="2000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-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E79C7A6-C083-4B55-8A7D-70DBFF22A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355024"/>
            <a:ext cx="3222356" cy="1821939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8F34C8A-B8BA-450C-BFD0-E7E843F98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</a:rPr>
              <a:t>인터넷 검색 창</a:t>
            </a:r>
            <a:r>
              <a:rPr lang="en-US" altLang="ko-KR" dirty="0">
                <a:latin typeface="+mn-ea"/>
              </a:rPr>
              <a:t>  ‘</a:t>
            </a:r>
            <a:r>
              <a:rPr lang="ko-KR" altLang="en-US" dirty="0">
                <a:latin typeface="+mn-ea"/>
              </a:rPr>
              <a:t>전라남도 공공보건의료지원단</a:t>
            </a:r>
            <a:r>
              <a:rPr lang="en-US" altLang="ko-KR" dirty="0">
                <a:latin typeface="+mn-ea"/>
              </a:rPr>
              <a:t>’,  </a:t>
            </a:r>
            <a:r>
              <a:rPr lang="ko-KR" altLang="en-US" dirty="0">
                <a:latin typeface="+mn-ea"/>
              </a:rPr>
              <a:t>또는</a:t>
            </a:r>
            <a:endParaRPr lang="en-US" altLang="ko-KR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</a:rPr>
              <a:t>주소 창 </a:t>
            </a:r>
            <a:r>
              <a:rPr lang="en-US" altLang="ko-KR" dirty="0">
                <a:latin typeface="+mn-ea"/>
              </a:rPr>
              <a:t>‘https://www.jncare.go.kr/health/’ </a:t>
            </a:r>
            <a:r>
              <a:rPr lang="ko-KR" altLang="en-US" dirty="0">
                <a:latin typeface="+mn-ea"/>
              </a:rPr>
              <a:t>검색</a:t>
            </a:r>
            <a:endParaRPr lang="en-US" altLang="ko-KR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400" dirty="0">
                <a:latin typeface="+mn-ea"/>
              </a:rPr>
              <a:t>(</a:t>
            </a:r>
            <a:r>
              <a:rPr lang="ko-KR" altLang="en-US" sz="2400" dirty="0">
                <a:latin typeface="+mn-ea"/>
              </a:rPr>
              <a:t>참고</a:t>
            </a:r>
            <a:r>
              <a:rPr lang="en-US" altLang="ko-KR" sz="2400" dirty="0">
                <a:latin typeface="+mn-ea"/>
              </a:rPr>
              <a:t>: </a:t>
            </a:r>
            <a:r>
              <a:rPr lang="ko-KR" altLang="en-US" sz="2400" dirty="0">
                <a:latin typeface="+mn-ea"/>
              </a:rPr>
              <a:t>태블로 이용 자료 활용 시 </a:t>
            </a:r>
            <a:r>
              <a:rPr lang="en-US" altLang="ko-KR" sz="2400" dirty="0">
                <a:latin typeface="+mn-ea"/>
              </a:rPr>
              <a:t>Internet Explorer </a:t>
            </a:r>
            <a:r>
              <a:rPr lang="ko-KR" altLang="en-US" sz="2400" dirty="0">
                <a:latin typeface="+mn-ea"/>
              </a:rPr>
              <a:t>보다 </a:t>
            </a:r>
            <a:r>
              <a:rPr lang="en-US" altLang="ko-KR" sz="2400" dirty="0">
                <a:latin typeface="+mn-ea"/>
              </a:rPr>
              <a:t> chrome </a:t>
            </a:r>
            <a:r>
              <a:rPr lang="ko-KR" altLang="en-US" sz="2400" dirty="0">
                <a:latin typeface="+mn-ea"/>
              </a:rPr>
              <a:t>이 안정적입니다</a:t>
            </a:r>
            <a:r>
              <a:rPr lang="en-US" altLang="ko-KR" sz="2400" dirty="0">
                <a:latin typeface="+mn-ea"/>
              </a:rPr>
              <a:t>.</a:t>
            </a:r>
            <a:r>
              <a:rPr lang="ko-KR" altLang="en-US" sz="2400" dirty="0">
                <a:latin typeface="+mn-ea"/>
              </a:rPr>
              <a:t> </a:t>
            </a:r>
            <a:r>
              <a:rPr lang="en-US" altLang="ko-KR" sz="2400" dirty="0">
                <a:latin typeface="+mn-ea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2400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400" dirty="0">
                <a:latin typeface="+mn-ea"/>
              </a:rPr>
              <a:t>                            </a:t>
            </a:r>
            <a:r>
              <a:rPr lang="en-US" altLang="ko-KR" sz="2400" dirty="0">
                <a:latin typeface="+mn-ea"/>
              </a:rPr>
              <a:t>‘</a:t>
            </a:r>
            <a:r>
              <a:rPr lang="ko-KR" altLang="en-US" sz="2400" dirty="0">
                <a:latin typeface="+mn-ea"/>
              </a:rPr>
              <a:t>전라남도 공공보건의료지원단</a:t>
            </a:r>
            <a:r>
              <a:rPr lang="en-US" altLang="ko-KR" sz="2400" dirty="0">
                <a:latin typeface="+mn-ea"/>
              </a:rPr>
              <a:t>’</a:t>
            </a:r>
            <a:r>
              <a:rPr lang="ko-KR" altLang="en-US" sz="2400" dirty="0">
                <a:latin typeface="+mn-ea"/>
              </a:rPr>
              <a:t>을 즐겨 찾기에 추가하여 </a:t>
            </a:r>
            <a:endParaRPr lang="en-US" altLang="ko-KR" sz="2400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400" dirty="0">
                <a:latin typeface="+mn-ea"/>
              </a:rPr>
              <a:t>                             </a:t>
            </a:r>
            <a:r>
              <a:rPr lang="ko-KR" altLang="en-US" sz="2400" dirty="0">
                <a:latin typeface="+mn-ea"/>
              </a:rPr>
              <a:t>수시로 활용해 주세요</a:t>
            </a:r>
            <a:endParaRPr lang="en-US" altLang="ko-KR" sz="2400" dirty="0">
              <a:latin typeface="+mn-ea"/>
            </a:endParaRPr>
          </a:p>
          <a:p>
            <a:endParaRPr lang="ko-KR" altLang="en-US" dirty="0"/>
          </a:p>
        </p:txBody>
      </p:sp>
      <p:sp>
        <p:nvSpPr>
          <p:cNvPr id="6" name="웃는 얼굴 5">
            <a:extLst>
              <a:ext uri="{FF2B5EF4-FFF2-40B4-BE49-F238E27FC236}">
                <a16:creationId xmlns:a16="http://schemas.microsoft.com/office/drawing/2014/main" id="{978AD434-C566-4FE0-8859-0BF2A72C49C2}"/>
              </a:ext>
            </a:extLst>
          </p:cNvPr>
          <p:cNvSpPr/>
          <p:nvPr/>
        </p:nvSpPr>
        <p:spPr>
          <a:xfrm>
            <a:off x="6561712" y="5265993"/>
            <a:ext cx="480448" cy="40038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5929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CAF4CE-9496-4AEC-B5BA-7164553B3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816"/>
            <a:ext cx="10515600" cy="1152941"/>
          </a:xfrm>
        </p:spPr>
        <p:txBody>
          <a:bodyPr>
            <a:normAutofit/>
          </a:bodyPr>
          <a:lstStyle/>
          <a:p>
            <a:pPr lvl="0" algn="ctr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en-US" altLang="ko-KR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Ⅱ. </a:t>
            </a:r>
            <a:r>
              <a:rPr kumimoji="1" lang="ko-KR" altLang="en-US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지표 활용의 실제 </a:t>
            </a:r>
            <a:r>
              <a:rPr kumimoji="1" lang="en-US" altLang="ko-KR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/>
            </a:r>
            <a:br>
              <a:rPr kumimoji="1" lang="en-US" altLang="ko-KR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</a:br>
            <a:r>
              <a:rPr kumimoji="1" lang="en-US" altLang="ko-KR" sz="2000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-</a:t>
            </a:r>
            <a:r>
              <a:rPr kumimoji="1" lang="ko-KR" altLang="en-US" sz="2000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전라남도 공공보건의료지원단 홈페이지 탑재 지표</a:t>
            </a:r>
            <a:r>
              <a:rPr kumimoji="1" lang="en-US" altLang="ko-KR" sz="2000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-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4EE50061-DD09-4B47-82A4-3726E2190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93" y="1825625"/>
            <a:ext cx="9175413" cy="37847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BF9733-F34E-4CDE-A847-261F04A2B203}"/>
              </a:ext>
            </a:extLst>
          </p:cNvPr>
          <p:cNvSpPr txBox="1"/>
          <p:nvPr/>
        </p:nvSpPr>
        <p:spPr>
          <a:xfrm>
            <a:off x="838200" y="5872254"/>
            <a:ext cx="10661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FF0000"/>
                </a:solidFill>
                <a:latin typeface="+mj-ea"/>
                <a:ea typeface="+mj-ea"/>
              </a:rPr>
              <a:t>초기 화면</a:t>
            </a:r>
            <a:r>
              <a:rPr lang="ko-KR" altLang="en-US" sz="2000" dirty="0">
                <a:latin typeface="+mj-ea"/>
                <a:ea typeface="+mj-ea"/>
              </a:rPr>
              <a:t>에서 주요</a:t>
            </a:r>
            <a:r>
              <a:rPr lang="en-US" altLang="ko-KR" sz="2000" dirty="0">
                <a:latin typeface="+mj-ea"/>
                <a:ea typeface="+mj-ea"/>
              </a:rPr>
              <a:t> </a:t>
            </a:r>
            <a:r>
              <a:rPr lang="ko-KR" altLang="en-US" sz="2000" dirty="0">
                <a:latin typeface="+mj-ea"/>
                <a:ea typeface="+mj-ea"/>
              </a:rPr>
              <a:t>사망률</a:t>
            </a:r>
            <a:r>
              <a:rPr lang="en-US" altLang="ko-KR" sz="2000" dirty="0">
                <a:latin typeface="+mj-ea"/>
                <a:ea typeface="+mj-ea"/>
              </a:rPr>
              <a:t>(2019 </a:t>
            </a:r>
            <a:r>
              <a:rPr lang="ko-KR" altLang="en-US" sz="2000" dirty="0">
                <a:latin typeface="+mj-ea"/>
                <a:ea typeface="+mj-ea"/>
              </a:rPr>
              <a:t>기준</a:t>
            </a:r>
            <a:r>
              <a:rPr lang="en-US" altLang="ko-KR" sz="2000" dirty="0">
                <a:latin typeface="+mj-ea"/>
                <a:ea typeface="+mj-ea"/>
              </a:rPr>
              <a:t>)</a:t>
            </a:r>
            <a:r>
              <a:rPr lang="ko-KR" altLang="en-US" sz="2000" dirty="0">
                <a:latin typeface="+mj-ea"/>
                <a:ea typeface="+mj-ea"/>
              </a:rPr>
              <a:t>에 대한 지역의 최근 현황 파악 및 지역 간 비교 가능</a:t>
            </a:r>
          </a:p>
        </p:txBody>
      </p:sp>
    </p:spTree>
    <p:extLst>
      <p:ext uri="{BB962C8B-B14F-4D97-AF65-F5344CB8AC3E}">
        <p14:creationId xmlns:p14="http://schemas.microsoft.com/office/powerpoint/2010/main" val="21838377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CAF4CE-9496-4AEC-B5BA-7164553B3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816"/>
            <a:ext cx="10515600" cy="1152941"/>
          </a:xfrm>
        </p:spPr>
        <p:txBody>
          <a:bodyPr>
            <a:normAutofit/>
          </a:bodyPr>
          <a:lstStyle/>
          <a:p>
            <a:pPr lvl="0" algn="ctr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en-US" altLang="ko-KR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Ⅱ. </a:t>
            </a:r>
            <a:r>
              <a:rPr kumimoji="1" lang="ko-KR" altLang="en-US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지표 활용의 실제 </a:t>
            </a:r>
            <a:r>
              <a:rPr kumimoji="1" lang="en-US" altLang="ko-KR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/>
            </a:r>
            <a:br>
              <a:rPr kumimoji="1" lang="en-US" altLang="ko-KR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</a:br>
            <a:r>
              <a:rPr kumimoji="1" lang="en-US" altLang="ko-KR" sz="20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-</a:t>
            </a:r>
            <a:r>
              <a:rPr kumimoji="1" lang="ko-KR" altLang="en-US" sz="20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전라남도 공공보건의료지원단 홈페이지 탑재 지표</a:t>
            </a:r>
            <a:r>
              <a:rPr kumimoji="1" lang="en-US" altLang="ko-KR" sz="20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-</a:t>
            </a:r>
            <a:endParaRPr kumimoji="1" lang="en-US" altLang="ko-KR" sz="2000" b="1" i="0" u="none" strike="noStrike" kern="1200" cap="none" spc="0" normalizeH="0" baseline="0" noProof="0" dirty="0">
              <a:ln>
                <a:solidFill>
                  <a:srgbClr val="1677BB">
                    <a:alpha val="0"/>
                  </a:srgbClr>
                </a:solidFill>
              </a:ln>
              <a:solidFill>
                <a:srgbClr val="7832AC"/>
              </a:solidFill>
              <a:effectLst>
                <a:outerShdw dist="25400" dir="2700000" algn="tl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8F34C8A-B8BA-450C-BFD0-E7E843F98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C0629F9E-3515-4FBF-B53B-44C7B9AEB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99" y="1825625"/>
            <a:ext cx="10812736" cy="43005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5773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CAF4CE-9496-4AEC-B5BA-7164553B3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816"/>
            <a:ext cx="10515600" cy="1152941"/>
          </a:xfrm>
        </p:spPr>
        <p:txBody>
          <a:bodyPr>
            <a:norm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1" lang="en-US" altLang="ko-KR" sz="3600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Ⅲ. </a:t>
            </a:r>
            <a:r>
              <a:rPr kumimoji="1" lang="ko-KR" altLang="en-US" sz="3600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지표의 추출 및 적용</a:t>
            </a:r>
            <a:r>
              <a:rPr kumimoji="1" lang="en-US" altLang="ko-KR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/>
            </a:r>
            <a:br>
              <a:rPr kumimoji="1" lang="en-US" altLang="ko-KR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</a:br>
            <a:r>
              <a:rPr kumimoji="1" lang="en-US" altLang="ko-KR" sz="2000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-</a:t>
            </a:r>
            <a:r>
              <a:rPr kumimoji="1" lang="ko-KR" altLang="en-US" sz="2000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전라남도 공공보건의료지원단 홈페이지 탑재 지표를 중심으로</a:t>
            </a:r>
            <a:r>
              <a:rPr kumimoji="1" lang="en-US" altLang="ko-KR" sz="2000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-</a:t>
            </a:r>
          </a:p>
        </p:txBody>
      </p:sp>
      <p:pic>
        <p:nvPicPr>
          <p:cNvPr id="4" name="내용 개체 틀 4">
            <a:extLst>
              <a:ext uri="{FF2B5EF4-FFF2-40B4-BE49-F238E27FC236}">
                <a16:creationId xmlns:a16="http://schemas.microsoft.com/office/drawing/2014/main" id="{E228C2EA-0229-4C0F-914C-93C897431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33" y="1937287"/>
            <a:ext cx="7063041" cy="4239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403F6F-E57A-4720-9F4D-07733A546F30}"/>
              </a:ext>
            </a:extLst>
          </p:cNvPr>
          <p:cNvSpPr txBox="1"/>
          <p:nvPr/>
        </p:nvSpPr>
        <p:spPr>
          <a:xfrm>
            <a:off x="8486614" y="5114441"/>
            <a:ext cx="2867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+mn-ea"/>
              </a:rPr>
              <a:t>17</a:t>
            </a:r>
            <a:r>
              <a:rPr lang="ko-KR" altLang="en-US" sz="2000" dirty="0">
                <a:latin typeface="+mn-ea"/>
              </a:rPr>
              <a:t>개 시</a:t>
            </a:r>
            <a:r>
              <a:rPr lang="en-US" altLang="ko-KR" sz="2000" dirty="0">
                <a:latin typeface="+mn-ea"/>
              </a:rPr>
              <a:t>,</a:t>
            </a:r>
            <a:r>
              <a:rPr lang="ko-KR" altLang="en-US" sz="2000" dirty="0">
                <a:latin typeface="+mn-ea"/>
              </a:rPr>
              <a:t>도의 최근 </a:t>
            </a:r>
            <a:r>
              <a:rPr lang="en-US" altLang="ko-KR" sz="2000" dirty="0">
                <a:latin typeface="+mn-ea"/>
              </a:rPr>
              <a:t>5</a:t>
            </a:r>
            <a:r>
              <a:rPr lang="ko-KR" altLang="en-US" sz="2000" dirty="0">
                <a:latin typeface="+mn-ea"/>
              </a:rPr>
              <a:t>년 현황을 알 수 있는 화면</a:t>
            </a:r>
          </a:p>
        </p:txBody>
      </p:sp>
    </p:spTree>
    <p:extLst>
      <p:ext uri="{BB962C8B-B14F-4D97-AF65-F5344CB8AC3E}">
        <p14:creationId xmlns:p14="http://schemas.microsoft.com/office/powerpoint/2010/main" val="33906737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CAF4CE-9496-4AEC-B5BA-7164553B3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816"/>
            <a:ext cx="10515600" cy="1170011"/>
          </a:xfrm>
        </p:spPr>
        <p:txBody>
          <a:bodyPr>
            <a:normAutofit/>
          </a:bodyPr>
          <a:lstStyle/>
          <a:p>
            <a:pPr lvl="0" algn="ctr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en-US" altLang="ko-KR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Ⅱ. </a:t>
            </a:r>
            <a:r>
              <a:rPr kumimoji="1" lang="ko-KR" altLang="en-US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지표 활용의 실제 </a:t>
            </a:r>
            <a:r>
              <a:rPr kumimoji="1" lang="en-US" altLang="ko-KR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/>
            </a:r>
            <a:br>
              <a:rPr kumimoji="1" lang="en-US" altLang="ko-KR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</a:br>
            <a:r>
              <a:rPr kumimoji="1" lang="en-US" altLang="ko-KR" sz="20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-</a:t>
            </a:r>
            <a:r>
              <a:rPr kumimoji="1" lang="ko-KR" altLang="en-US" sz="20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전라남도 공공보건의료지원단 홈페이지 탑재 지표</a:t>
            </a:r>
            <a:r>
              <a:rPr kumimoji="1" lang="en-US" altLang="ko-KR" sz="20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-</a:t>
            </a:r>
            <a:endParaRPr kumimoji="1" lang="en-US" altLang="ko-KR" sz="2000" b="1" i="0" u="none" strike="noStrike" kern="1200" cap="none" spc="0" normalizeH="0" baseline="0" noProof="0" dirty="0">
              <a:ln>
                <a:solidFill>
                  <a:srgbClr val="1677BB">
                    <a:alpha val="0"/>
                  </a:srgbClr>
                </a:solidFill>
              </a:ln>
              <a:solidFill>
                <a:srgbClr val="7832AC"/>
              </a:solidFill>
              <a:effectLst>
                <a:outerShdw dist="25400" dir="2700000" algn="tl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+mn-ea"/>
              <a:ea typeface="+mn-ea"/>
            </a:endParaRP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178A8356-E109-4031-9C9A-B50CB6AA8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97" y="2239822"/>
            <a:ext cx="7947116" cy="39017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C0AB698-3FF2-43D1-9473-C98918CEE33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495583" y="4417017"/>
            <a:ext cx="185821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ko-KR" sz="2000" dirty="0">
                <a:latin typeface="+mn-ea"/>
              </a:rPr>
              <a:t>22</a:t>
            </a:r>
            <a:r>
              <a:rPr lang="ko-KR" altLang="en-US" sz="2000" dirty="0">
                <a:latin typeface="+mn-ea"/>
              </a:rPr>
              <a:t>개 시</a:t>
            </a:r>
            <a:r>
              <a:rPr lang="en-US" altLang="ko-KR" sz="2000" dirty="0">
                <a:latin typeface="+mn-ea"/>
              </a:rPr>
              <a:t>,</a:t>
            </a:r>
            <a:r>
              <a:rPr lang="ko-KR" altLang="en-US" sz="2000" dirty="0">
                <a:latin typeface="+mn-ea"/>
              </a:rPr>
              <a:t>군의 최근 </a:t>
            </a:r>
            <a:r>
              <a:rPr lang="en-US" altLang="ko-KR" sz="2000" dirty="0">
                <a:latin typeface="+mn-ea"/>
              </a:rPr>
              <a:t>5</a:t>
            </a:r>
            <a:r>
              <a:rPr lang="ko-KR" altLang="en-US" sz="2000" dirty="0">
                <a:latin typeface="+mn-ea"/>
              </a:rPr>
              <a:t>년 현황을 알 수 있는 화면</a:t>
            </a:r>
          </a:p>
        </p:txBody>
      </p:sp>
    </p:spTree>
    <p:extLst>
      <p:ext uri="{BB962C8B-B14F-4D97-AF65-F5344CB8AC3E}">
        <p14:creationId xmlns:p14="http://schemas.microsoft.com/office/powerpoint/2010/main" val="11673370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CAF4CE-9496-4AEC-B5BA-7164553B3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685" y="302328"/>
            <a:ext cx="10515600" cy="821651"/>
          </a:xfrm>
        </p:spPr>
        <p:txBody>
          <a:bodyPr>
            <a:normAutofit fontScale="90000"/>
          </a:bodyPr>
          <a:lstStyle/>
          <a:p>
            <a:pPr lvl="0" algn="ctr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en-US" altLang="ko-KR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Ⅱ. </a:t>
            </a:r>
            <a:r>
              <a:rPr kumimoji="1" lang="ko-KR" altLang="en-US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지표 활용의 실제 </a:t>
            </a:r>
            <a:r>
              <a:rPr kumimoji="1" lang="en-US" altLang="ko-KR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/>
            </a:r>
            <a:br>
              <a:rPr kumimoji="1" lang="en-US" altLang="ko-KR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</a:br>
            <a:r>
              <a:rPr kumimoji="1" lang="en-US" altLang="ko-KR" sz="20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-</a:t>
            </a:r>
            <a:r>
              <a:rPr kumimoji="1" lang="ko-KR" altLang="en-US" sz="20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전라남도 공공보건의료지원단 홈페이지 탑재 지표</a:t>
            </a:r>
            <a:r>
              <a:rPr kumimoji="1" lang="en-US" altLang="ko-KR" sz="20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-</a:t>
            </a:r>
            <a:r>
              <a:rPr kumimoji="1" lang="en-US" altLang="ko-KR" sz="2000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-</a:t>
            </a:r>
          </a:p>
        </p:txBody>
      </p:sp>
      <p:pic>
        <p:nvPicPr>
          <p:cNvPr id="9" name="내용 개체 틀 8">
            <a:extLst>
              <a:ext uri="{FF2B5EF4-FFF2-40B4-BE49-F238E27FC236}">
                <a16:creationId xmlns:a16="http://schemas.microsoft.com/office/drawing/2014/main" id="{8C4E8AB6-1C62-40EA-992A-1AF08D749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80" y="1825625"/>
            <a:ext cx="10098240" cy="4544178"/>
          </a:xfrm>
        </p:spPr>
      </p:pic>
    </p:spTree>
    <p:extLst>
      <p:ext uri="{BB962C8B-B14F-4D97-AF65-F5344CB8AC3E}">
        <p14:creationId xmlns:p14="http://schemas.microsoft.com/office/powerpoint/2010/main" val="11656319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CAF4CE-9496-4AEC-B5BA-7164553B3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969"/>
            <a:ext cx="10515600" cy="836910"/>
          </a:xfrm>
        </p:spPr>
        <p:txBody>
          <a:bodyPr>
            <a:normAutofit fontScale="90000"/>
          </a:bodyPr>
          <a:lstStyle/>
          <a:p>
            <a:pPr lvl="0" algn="ctr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en-US" altLang="ko-KR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Ⅱ. </a:t>
            </a:r>
            <a:r>
              <a:rPr kumimoji="1" lang="ko-KR" altLang="en-US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지표 활용의 실제 </a:t>
            </a:r>
            <a:r>
              <a:rPr kumimoji="1" lang="en-US" altLang="ko-KR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/>
            </a:r>
            <a:br>
              <a:rPr kumimoji="1" lang="en-US" altLang="ko-KR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</a:br>
            <a:r>
              <a:rPr kumimoji="1" lang="en-US" altLang="ko-KR" sz="20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-</a:t>
            </a:r>
            <a:r>
              <a:rPr kumimoji="1" lang="ko-KR" altLang="en-US" sz="20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전라남도 공공보건의료지원단 홈페이지 탑재 지표</a:t>
            </a:r>
            <a:r>
              <a:rPr kumimoji="1" lang="en-US" altLang="ko-KR" sz="20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-</a:t>
            </a:r>
            <a:endParaRPr kumimoji="1" lang="en-US" altLang="ko-KR" sz="2000" b="1" i="0" u="none" strike="noStrike" kern="1200" cap="none" spc="0" normalizeH="0" baseline="0" noProof="0" dirty="0">
              <a:ln>
                <a:solidFill>
                  <a:srgbClr val="1677BB">
                    <a:alpha val="0"/>
                  </a:srgbClr>
                </a:solidFill>
              </a:ln>
              <a:solidFill>
                <a:srgbClr val="7832AC"/>
              </a:solidFill>
              <a:effectLst>
                <a:outerShdw dist="25400" dir="2700000" algn="tl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+mn-ea"/>
              <a:ea typeface="+mn-ea"/>
            </a:endParaRPr>
          </a:p>
        </p:txBody>
      </p:sp>
      <p:pic>
        <p:nvPicPr>
          <p:cNvPr id="4" name="내용 개체 틀 12">
            <a:extLst>
              <a:ext uri="{FF2B5EF4-FFF2-40B4-BE49-F238E27FC236}">
                <a16:creationId xmlns:a16="http://schemas.microsoft.com/office/drawing/2014/main" id="{D3CF2D14-3DAD-445C-AFD0-96DB4F70A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6" y="1953133"/>
            <a:ext cx="8059118" cy="40963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C6ADFA-EA44-4D93-A16C-455FE91392CB}"/>
              </a:ext>
            </a:extLst>
          </p:cNvPr>
          <p:cNvSpPr txBox="1"/>
          <p:nvPr/>
        </p:nvSpPr>
        <p:spPr>
          <a:xfrm>
            <a:off x="9113004" y="4184543"/>
            <a:ext cx="224079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+mj-ea"/>
              </a:rPr>
              <a:t>자료의 다운로드</a:t>
            </a:r>
            <a:r>
              <a:rPr lang="en-US" altLang="ko-KR" dirty="0">
                <a:latin typeface="+mj-ea"/>
              </a:rPr>
              <a:t/>
            </a:r>
            <a:br>
              <a:rPr lang="en-US" altLang="ko-KR" dirty="0">
                <a:latin typeface="+mj-ea"/>
              </a:rPr>
            </a:br>
            <a:r>
              <a:rPr lang="en-US" altLang="ko-KR" sz="1800" dirty="0">
                <a:latin typeface="+mj-ea"/>
              </a:rPr>
              <a:t>(</a:t>
            </a:r>
            <a:r>
              <a:rPr lang="ko-KR" altLang="en-US" sz="1800" dirty="0">
                <a:latin typeface="+mj-ea"/>
              </a:rPr>
              <a:t>엑셀</a:t>
            </a:r>
            <a:r>
              <a:rPr lang="en-US" altLang="ko-KR" sz="1800" dirty="0">
                <a:latin typeface="+mj-ea"/>
              </a:rPr>
              <a:t>, </a:t>
            </a:r>
            <a:r>
              <a:rPr lang="ko-KR" altLang="en-US" sz="1800" dirty="0">
                <a:latin typeface="+mj-ea"/>
              </a:rPr>
              <a:t>텍스트</a:t>
            </a:r>
            <a:r>
              <a:rPr lang="en-US" altLang="ko-KR" sz="1800" dirty="0">
                <a:latin typeface="+mj-ea"/>
              </a:rPr>
              <a:t>, PDF, power point) </a:t>
            </a:r>
            <a:r>
              <a:rPr lang="ko-KR" altLang="en-US" sz="1800" dirty="0">
                <a:latin typeface="+mj-ea"/>
              </a:rPr>
              <a:t>형식으로 다운로드 가능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052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F83FD4-CD55-411E-86A2-DC7F663E3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849"/>
          </a:xfrm>
        </p:spPr>
        <p:txBody>
          <a:bodyPr/>
          <a:lstStyle/>
          <a:p>
            <a:pPr algn="ctr"/>
            <a:r>
              <a:rPr kumimoji="1" lang="en-US" altLang="ko-KR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Ⅰ. </a:t>
            </a:r>
            <a:r>
              <a:rPr kumimoji="1" lang="ko-KR" altLang="en-US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지표에 대한 이해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3F29852-94A1-45C1-BCA9-D7B01F765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957" y="173285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ko-KR" altLang="en-US" sz="3200" b="1" dirty="0"/>
              <a:t>통계의 정의</a:t>
            </a:r>
            <a:endParaRPr lang="en-US" altLang="ko-KR" sz="3200" b="1" dirty="0"/>
          </a:p>
          <a:p>
            <a:pPr marL="0" indent="0">
              <a:buNone/>
            </a:pPr>
            <a:endParaRPr lang="en-US" altLang="ko-KR" sz="3200" b="1" dirty="0"/>
          </a:p>
          <a:p>
            <a:pPr>
              <a:lnSpc>
                <a:spcPct val="150000"/>
              </a:lnSpc>
            </a:pPr>
            <a:r>
              <a:rPr lang="ko-KR" altLang="en-US" sz="2400" b="1" kern="0" spc="-2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목적에 따라 개량적으로 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파</a:t>
            </a:r>
            <a:r>
              <a:rPr lang="ko-KR" altLang="en-US" sz="2400" b="1" kern="0" spc="-4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악된 수량적 정보</a:t>
            </a:r>
            <a:endParaRPr lang="ko-KR" altLang="en-US" sz="2400" b="1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지</a:t>
            </a:r>
            <a:r>
              <a:rPr lang="ko-KR" altLang="en-US" sz="2400" b="1" kern="0" spc="-2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표로 많이 사용하고 있는 것 중 하나</a:t>
            </a:r>
            <a:endParaRPr lang="en-US" altLang="ko-KR" sz="2400" b="1" kern="0" spc="-20" dirty="0">
              <a:solidFill>
                <a:srgbClr val="0000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b="1" kern="0" spc="-4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주로 인구</a:t>
            </a:r>
            <a:r>
              <a:rPr lang="en-US" altLang="ko-KR" sz="2400" b="1" kern="0" spc="-4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lang="ko-KR" altLang="en-US" sz="2400" b="1" kern="0" spc="-4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경제</a:t>
            </a:r>
            <a:r>
              <a:rPr lang="en-US" altLang="ko-KR" sz="2400" b="1" kern="0" spc="-4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lang="ko-KR" altLang="en-US" sz="2400" b="1" kern="0" spc="-4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사회집단의 특성에 관한 내용을 다룸</a:t>
            </a:r>
            <a:endParaRPr lang="ko-KR" altLang="en-US" sz="2400" b="1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2017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년 기준 통계청장의 승인을 받은 국가통계는 </a:t>
            </a: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1,052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개</a:t>
            </a:r>
            <a:endParaRPr lang="ko-KR" altLang="en-US" sz="2400" b="1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   (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통계교육원 교육 자료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2020)</a:t>
            </a:r>
            <a:endParaRPr lang="ko-KR" altLang="en-US" sz="24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en-US" altLang="ko-KR" sz="2400" kern="0" spc="-20" dirty="0">
              <a:solidFill>
                <a:srgbClr val="0000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  <a:p>
            <a:endParaRPr lang="en-US" altLang="ko-KR" kern="0" spc="-20" dirty="0">
              <a:solidFill>
                <a:srgbClr val="0000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  <a:p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9029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CAF4CE-9496-4AEC-B5BA-7164553B3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964"/>
            <a:ext cx="10515600" cy="929898"/>
          </a:xfrm>
        </p:spPr>
        <p:txBody>
          <a:bodyPr>
            <a:normAutofit fontScale="90000"/>
          </a:bodyPr>
          <a:lstStyle/>
          <a:p>
            <a:pPr lvl="0" algn="ctr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en-US" altLang="ko-KR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Ⅱ. </a:t>
            </a:r>
            <a:r>
              <a:rPr kumimoji="1" lang="ko-KR" altLang="en-US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지표 활용의 실제 </a:t>
            </a:r>
            <a:r>
              <a:rPr kumimoji="1" lang="en-US" altLang="ko-KR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/>
            </a:r>
            <a:br>
              <a:rPr kumimoji="1" lang="en-US" altLang="ko-KR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</a:br>
            <a:r>
              <a:rPr kumimoji="1" lang="en-US" altLang="ko-KR" sz="20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-</a:t>
            </a:r>
            <a:r>
              <a:rPr kumimoji="1" lang="ko-KR" altLang="en-US" sz="20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전라남도 공공보건의료지원단 홈페이지 탑재 지표</a:t>
            </a:r>
            <a:r>
              <a:rPr kumimoji="1" lang="en-US" altLang="ko-KR" sz="20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-</a:t>
            </a:r>
            <a:r>
              <a:rPr kumimoji="1" lang="en-US" altLang="ko-KR" sz="2000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-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7CF5267B-6E26-4E18-BA59-8C8C6B87EF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3" y="1887618"/>
            <a:ext cx="8935913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B949B9-26A4-40A8-89AE-AE8F6AB85E10}"/>
              </a:ext>
            </a:extLst>
          </p:cNvPr>
          <p:cNvSpPr txBox="1"/>
          <p:nvPr/>
        </p:nvSpPr>
        <p:spPr>
          <a:xfrm>
            <a:off x="9903416" y="4386020"/>
            <a:ext cx="189079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‘</a:t>
            </a:r>
            <a:r>
              <a:rPr lang="ko-KR" altLang="en-US" dirty="0"/>
              <a:t>데이터</a:t>
            </a:r>
            <a:r>
              <a:rPr lang="en-US" altLang="ko-KR" dirty="0"/>
              <a:t>’ </a:t>
            </a:r>
            <a:r>
              <a:rPr lang="ko-KR" altLang="en-US" dirty="0"/>
              <a:t>형식을 선택하면 엑셀형식으로 다운로드 가능함</a:t>
            </a:r>
          </a:p>
        </p:txBody>
      </p:sp>
    </p:spTree>
    <p:extLst>
      <p:ext uri="{BB962C8B-B14F-4D97-AF65-F5344CB8AC3E}">
        <p14:creationId xmlns:p14="http://schemas.microsoft.com/office/powerpoint/2010/main" val="13184207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CAF4CE-9496-4AEC-B5BA-7164553B3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969"/>
            <a:ext cx="10515600" cy="1022890"/>
          </a:xfrm>
        </p:spPr>
        <p:txBody>
          <a:bodyPr>
            <a:normAutofit/>
          </a:bodyPr>
          <a:lstStyle/>
          <a:p>
            <a:pPr lvl="0" algn="ctr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en-US" altLang="ko-KR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Ⅱ. </a:t>
            </a:r>
            <a:r>
              <a:rPr kumimoji="1" lang="ko-KR" altLang="en-US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지표 활용의 실제 </a:t>
            </a:r>
            <a:r>
              <a:rPr kumimoji="1" lang="en-US" altLang="ko-KR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/>
            </a:r>
            <a:br>
              <a:rPr kumimoji="1" lang="en-US" altLang="ko-KR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</a:br>
            <a:r>
              <a:rPr kumimoji="1" lang="en-US" altLang="ko-KR" sz="20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-</a:t>
            </a:r>
            <a:r>
              <a:rPr kumimoji="1" lang="ko-KR" altLang="en-US" sz="20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전라남도 공공보건의료지원단 홈페이지 탑재 지표</a:t>
            </a:r>
            <a:r>
              <a:rPr kumimoji="1" lang="en-US" altLang="ko-KR" sz="20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-</a:t>
            </a:r>
            <a:endParaRPr kumimoji="1" lang="en-US" altLang="ko-KR" sz="2000" b="1" i="0" u="none" strike="noStrike" kern="1200" cap="none" spc="0" normalizeH="0" baseline="0" noProof="0" dirty="0">
              <a:ln>
                <a:solidFill>
                  <a:srgbClr val="1677BB">
                    <a:alpha val="0"/>
                  </a:srgbClr>
                </a:solidFill>
              </a:ln>
              <a:solidFill>
                <a:srgbClr val="7832AC"/>
              </a:solidFill>
              <a:effectLst>
                <a:outerShdw dist="25400" dir="2700000" algn="tl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+mn-ea"/>
              <a:ea typeface="+mn-ea"/>
            </a:endParaRP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41B3A901-7047-4989-BB17-E687588F5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19638"/>
            <a:ext cx="8274803" cy="454267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32CBC3-304E-41AF-ABF7-844D7ACE1560}"/>
              </a:ext>
            </a:extLst>
          </p:cNvPr>
          <p:cNvSpPr txBox="1"/>
          <p:nvPr/>
        </p:nvSpPr>
        <p:spPr>
          <a:xfrm>
            <a:off x="9469464" y="4866468"/>
            <a:ext cx="204577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‘</a:t>
            </a:r>
            <a:r>
              <a:rPr lang="ko-KR" altLang="en-US" dirty="0"/>
              <a:t>크로스탭</a:t>
            </a:r>
            <a:r>
              <a:rPr lang="en-US" altLang="ko-KR" dirty="0"/>
              <a:t>’ </a:t>
            </a:r>
            <a:r>
              <a:rPr lang="ko-KR" altLang="en-US" dirty="0"/>
              <a:t>형식을 클릭 후 필요한 </a:t>
            </a:r>
            <a:endParaRPr lang="en-US" altLang="ko-KR" dirty="0"/>
          </a:p>
          <a:p>
            <a:r>
              <a:rPr lang="ko-KR" altLang="en-US" dirty="0"/>
              <a:t>항목을 선택하여</a:t>
            </a:r>
            <a:endParaRPr lang="en-US" altLang="ko-KR" dirty="0"/>
          </a:p>
          <a:p>
            <a:r>
              <a:rPr lang="ko-KR" altLang="en-US" dirty="0"/>
              <a:t>다운로드 가능함</a:t>
            </a:r>
          </a:p>
        </p:txBody>
      </p:sp>
    </p:spTree>
    <p:extLst>
      <p:ext uri="{BB962C8B-B14F-4D97-AF65-F5344CB8AC3E}">
        <p14:creationId xmlns:p14="http://schemas.microsoft.com/office/powerpoint/2010/main" val="34884060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CAF4CE-9496-4AEC-B5BA-7164553B3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816"/>
            <a:ext cx="10515600" cy="1152941"/>
          </a:xfrm>
        </p:spPr>
        <p:txBody>
          <a:bodyPr>
            <a:normAutofit/>
          </a:bodyPr>
          <a:lstStyle/>
          <a:p>
            <a:pPr lvl="0" algn="ctr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en-US" altLang="ko-KR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Ⅱ. </a:t>
            </a:r>
            <a:r>
              <a:rPr kumimoji="1" lang="ko-KR" altLang="en-US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지표 활용의 실제 </a:t>
            </a:r>
            <a:r>
              <a:rPr kumimoji="1" lang="en-US" altLang="ko-KR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/>
            </a:r>
            <a:br>
              <a:rPr kumimoji="1" lang="en-US" altLang="ko-KR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</a:br>
            <a:r>
              <a:rPr kumimoji="1" lang="en-US" altLang="ko-KR" sz="20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-</a:t>
            </a:r>
            <a:r>
              <a:rPr kumimoji="1" lang="ko-KR" altLang="en-US" sz="20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전라남도 공공보건의료지원단 홈페이지 탑재 지표</a:t>
            </a:r>
            <a:r>
              <a:rPr kumimoji="1" lang="en-US" altLang="ko-KR" sz="20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-</a:t>
            </a:r>
            <a:endParaRPr kumimoji="1" lang="en-US" altLang="ko-KR" sz="2000" b="1" i="0" u="none" strike="noStrike" kern="1200" cap="none" spc="0" normalizeH="0" baseline="0" noProof="0" dirty="0">
              <a:ln>
                <a:solidFill>
                  <a:srgbClr val="1677BB">
                    <a:alpha val="0"/>
                  </a:srgbClr>
                </a:solidFill>
              </a:ln>
              <a:solidFill>
                <a:srgbClr val="7832AC"/>
              </a:solidFill>
              <a:effectLst>
                <a:outerShdw dist="25400" dir="2700000" algn="tl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+mn-ea"/>
              <a:ea typeface="+mn-ea"/>
            </a:endParaRP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59376E01-DC99-4311-9E06-16D4D27FC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84" y="2095846"/>
            <a:ext cx="8648054" cy="4351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F9AE5A-0AF2-4D69-AE67-E129D6D66FBA}"/>
              </a:ext>
            </a:extLst>
          </p:cNvPr>
          <p:cNvSpPr txBox="1"/>
          <p:nvPr/>
        </p:nvSpPr>
        <p:spPr>
          <a:xfrm>
            <a:off x="9996406" y="4932842"/>
            <a:ext cx="165315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‘</a:t>
            </a:r>
            <a:r>
              <a:rPr lang="ko-KR" altLang="en-US" dirty="0"/>
              <a:t>알림마당의 자료실에 탑재된</a:t>
            </a:r>
            <a:r>
              <a:rPr lang="en-US" altLang="ko-KR" dirty="0"/>
              <a:t> </a:t>
            </a:r>
            <a:r>
              <a:rPr lang="ko-KR" altLang="en-US" dirty="0"/>
              <a:t>데이터를</a:t>
            </a:r>
            <a:endParaRPr lang="en-US" altLang="ko-KR" dirty="0"/>
          </a:p>
          <a:p>
            <a:r>
              <a:rPr lang="ko-KR" altLang="en-US" dirty="0"/>
              <a:t>다운로드하여 활용 가능</a:t>
            </a:r>
          </a:p>
        </p:txBody>
      </p:sp>
    </p:spTree>
    <p:extLst>
      <p:ext uri="{BB962C8B-B14F-4D97-AF65-F5344CB8AC3E}">
        <p14:creationId xmlns:p14="http://schemas.microsoft.com/office/powerpoint/2010/main" val="41162630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78D6955-8979-4F46-A380-55901CA3B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71" y="249381"/>
            <a:ext cx="7932674" cy="6056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E278C8-6621-4EE6-B8DF-A77A1D1FCE9D}"/>
              </a:ext>
            </a:extLst>
          </p:cNvPr>
          <p:cNvSpPr txBox="1"/>
          <p:nvPr/>
        </p:nvSpPr>
        <p:spPr>
          <a:xfrm>
            <a:off x="9306253" y="5403273"/>
            <a:ext cx="1840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자료실에 탑재된</a:t>
            </a:r>
            <a:endParaRPr lang="en-US" altLang="ko-KR" dirty="0"/>
          </a:p>
          <a:p>
            <a:r>
              <a:rPr lang="ko-KR" altLang="en-US" dirty="0"/>
              <a:t>엑셀 자료 예시</a:t>
            </a:r>
          </a:p>
        </p:txBody>
      </p:sp>
    </p:spTree>
    <p:extLst>
      <p:ext uri="{BB962C8B-B14F-4D97-AF65-F5344CB8AC3E}">
        <p14:creationId xmlns:p14="http://schemas.microsoft.com/office/powerpoint/2010/main" val="26333654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CAF4CE-9496-4AEC-B5BA-7164553B3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7826"/>
            <a:ext cx="10515600" cy="860045"/>
          </a:xfrm>
        </p:spPr>
        <p:txBody>
          <a:bodyPr>
            <a:normAutofit/>
          </a:bodyPr>
          <a:lstStyle/>
          <a:p>
            <a:pPr lvl="0" algn="ctr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en-US" altLang="ko-KR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Ⅱ. </a:t>
            </a:r>
            <a:r>
              <a:rPr kumimoji="1" lang="ko-KR" altLang="en-US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지표 활용의 실제 </a:t>
            </a:r>
            <a:r>
              <a:rPr kumimoji="1" lang="en-US" altLang="ko-KR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(</a:t>
            </a:r>
            <a:r>
              <a:rPr kumimoji="1" lang="ko-KR" altLang="en-US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기타</a:t>
            </a:r>
            <a:r>
              <a:rPr kumimoji="1" lang="en-US" altLang="ko-KR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)</a:t>
            </a:r>
            <a:endParaRPr kumimoji="1" lang="en-US" altLang="ko-KR" sz="2000" b="1" i="0" u="none" strike="noStrike" kern="1200" cap="none" spc="0" normalizeH="0" baseline="0" noProof="0" dirty="0">
              <a:ln>
                <a:solidFill>
                  <a:srgbClr val="1677BB">
                    <a:alpha val="0"/>
                  </a:srgbClr>
                </a:solidFill>
              </a:ln>
              <a:solidFill>
                <a:srgbClr val="7832AC"/>
              </a:solidFill>
              <a:effectLst>
                <a:outerShdw dist="25400" dir="2700000" algn="tl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8F34C8A-B8BA-450C-BFD0-E7E843F98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9350"/>
            <a:ext cx="10894017" cy="51608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altLang="ko-KR" dirty="0">
              <a:solidFill>
                <a:srgbClr val="954F72"/>
              </a:solidFill>
              <a:latin typeface="+mn-ea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954F72"/>
                </a:solidFill>
                <a:latin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•</a:t>
            </a:r>
            <a:r>
              <a:rPr lang="ko-KR" altLang="en-US" dirty="0">
                <a:latin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통계청 자료 활용 </a:t>
            </a:r>
            <a:r>
              <a:rPr lang="en-US" altLang="ko-KR" dirty="0">
                <a:latin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(https://kostat.go.kr/portal/korea/index.action</a:t>
            </a:r>
            <a:r>
              <a:rPr lang="en-US" altLang="ko-KR" dirty="0">
                <a:latin typeface="+mn-ea"/>
              </a:rPr>
              <a:t>)</a:t>
            </a:r>
          </a:p>
          <a:p>
            <a:pPr marL="0" indent="0">
              <a:buNone/>
            </a:pPr>
            <a:r>
              <a:rPr lang="en-US" altLang="ko-KR" dirty="0">
                <a:latin typeface="+mn-ea"/>
              </a:rPr>
              <a:t>•</a:t>
            </a:r>
            <a:r>
              <a:rPr lang="ko-KR" altLang="en-US" dirty="0">
                <a:latin typeface="+mn-ea"/>
              </a:rPr>
              <a:t>질병관리청 자료 활용 </a:t>
            </a:r>
            <a:endParaRPr lang="en-US" altLang="ko-KR" dirty="0">
              <a:latin typeface="+mn-ea"/>
            </a:endParaRPr>
          </a:p>
          <a:p>
            <a:pPr marL="0" indent="0">
              <a:buNone/>
            </a:pPr>
            <a:r>
              <a:rPr lang="en-US" altLang="ko-KR" dirty="0">
                <a:latin typeface="+mn-ea"/>
              </a:rPr>
              <a:t>  - </a:t>
            </a:r>
            <a:r>
              <a:rPr lang="ko-KR" altLang="en-US" dirty="0">
                <a:latin typeface="+mn-ea"/>
              </a:rPr>
              <a:t>국민건강영양조사</a:t>
            </a:r>
            <a:endParaRPr lang="en-US" altLang="ko-KR" dirty="0">
              <a:latin typeface="+mn-ea"/>
            </a:endParaRPr>
          </a:p>
          <a:p>
            <a:pPr marL="0" indent="0">
              <a:buNone/>
            </a:pPr>
            <a:r>
              <a:rPr lang="en-US" altLang="ko-KR" dirty="0">
                <a:latin typeface="+mn-ea"/>
              </a:rPr>
              <a:t>  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(</a:t>
            </a:r>
            <a:r>
              <a:rPr lang="en-US" altLang="ko-KR" dirty="0">
                <a:latin typeface="+mn-ea"/>
                <a:hlinkClick r:id="rId3"/>
              </a:rPr>
              <a:t>https://kdca.go.kr/search/search.es?mid=a20101000000</a:t>
            </a:r>
            <a:r>
              <a:rPr lang="en-US" altLang="ko-KR" dirty="0">
                <a:latin typeface="+mn-ea"/>
              </a:rPr>
              <a:t>)    </a:t>
            </a:r>
          </a:p>
          <a:p>
            <a:pPr marL="0" indent="0">
              <a:buNone/>
            </a:pPr>
            <a:r>
              <a:rPr lang="en-US" altLang="ko-KR" dirty="0">
                <a:latin typeface="+mn-ea"/>
              </a:rPr>
              <a:t>  - </a:t>
            </a:r>
            <a:r>
              <a:rPr lang="ko-KR" altLang="en-US" dirty="0">
                <a:latin typeface="+mn-ea"/>
              </a:rPr>
              <a:t>지역사회건강조사</a:t>
            </a:r>
            <a:r>
              <a:rPr lang="en-US" altLang="ko-KR" dirty="0">
                <a:latin typeface="+mn-ea"/>
              </a:rPr>
              <a:t>) (</a:t>
            </a:r>
            <a:r>
              <a:rPr lang="en-US" altLang="ko-KR" dirty="0">
                <a:latin typeface="+mn-ea"/>
                <a:hlinkClick r:id="rId4"/>
              </a:rPr>
              <a:t>https://chs.kdca.go.kr/chs/index.do</a:t>
            </a:r>
            <a:r>
              <a:rPr lang="en-US" altLang="ko-KR" dirty="0">
                <a:latin typeface="+mn-ea"/>
              </a:rPr>
              <a:t>)</a:t>
            </a:r>
          </a:p>
          <a:p>
            <a:pPr marL="0" indent="0">
              <a:buNone/>
            </a:pPr>
            <a:r>
              <a:rPr lang="en-US" altLang="ko-KR" dirty="0">
                <a:latin typeface="+mn-ea"/>
              </a:rPr>
              <a:t>•</a:t>
            </a:r>
            <a:r>
              <a:rPr lang="ko-KR" altLang="en-US" dirty="0">
                <a:latin typeface="+mn-ea"/>
              </a:rPr>
              <a:t>국민건강보험 자료공유서비스 </a:t>
            </a:r>
            <a:endParaRPr lang="en-US" altLang="ko-KR" dirty="0">
              <a:latin typeface="+mn-ea"/>
            </a:endParaRPr>
          </a:p>
          <a:p>
            <a:pPr marL="0" indent="0">
              <a:buNone/>
            </a:pPr>
            <a:r>
              <a:rPr lang="en-US" altLang="ko-KR" dirty="0">
                <a:latin typeface="+mn-ea"/>
              </a:rPr>
              <a:t>  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(</a:t>
            </a:r>
            <a:r>
              <a:rPr lang="en-US" altLang="ko-KR" dirty="0">
                <a:latin typeface="+mn-ea"/>
                <a:hlinkClick r:id="rId5"/>
              </a:rPr>
              <a:t>https://nhiss.nhis.or.kr/bd/ay/bdaya001iv.do</a:t>
            </a:r>
            <a:r>
              <a:rPr lang="en-US" altLang="ko-KR" dirty="0">
                <a:latin typeface="+mn-ea"/>
              </a:rPr>
              <a:t>)</a:t>
            </a:r>
          </a:p>
          <a:p>
            <a:pPr marL="0" indent="0">
              <a:buNone/>
            </a:pPr>
            <a:r>
              <a:rPr lang="en-US" altLang="ko-KR" dirty="0">
                <a:latin typeface="+mn-ea"/>
              </a:rPr>
              <a:t>  - </a:t>
            </a:r>
            <a:r>
              <a:rPr lang="ko-KR" altLang="en-US" dirty="0">
                <a:latin typeface="+mn-ea"/>
              </a:rPr>
              <a:t>검진 수검률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건강위험 요인 지표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만성질환 관련 지표 자료 이용 가능</a:t>
            </a:r>
            <a:endParaRPr lang="en-US" altLang="ko-KR" dirty="0">
              <a:latin typeface="+mn-ea"/>
            </a:endParaRPr>
          </a:p>
          <a:p>
            <a:pPr marL="0" indent="0">
              <a:buNone/>
            </a:pPr>
            <a:r>
              <a:rPr lang="en-US" altLang="ko-KR" dirty="0">
                <a:latin typeface="+mn-ea"/>
              </a:rPr>
              <a:t>   </a:t>
            </a:r>
            <a:r>
              <a:rPr lang="ko-KR" altLang="en-US" dirty="0">
                <a:latin typeface="+mn-ea"/>
              </a:rPr>
              <a:t> 심의와 비용 납부를 거쳐 구축된 자료를 제공 받을 수 있음</a:t>
            </a:r>
            <a:r>
              <a:rPr lang="en-US" altLang="ko-KR" dirty="0">
                <a:latin typeface="+mn-ea"/>
              </a:rPr>
              <a:t>)</a:t>
            </a:r>
          </a:p>
          <a:p>
            <a:pPr marL="0" indent="0">
              <a:buNone/>
            </a:pPr>
            <a:r>
              <a:rPr lang="en-US" altLang="ko-KR" dirty="0">
                <a:latin typeface="+mn-ea"/>
              </a:rPr>
              <a:t>• </a:t>
            </a:r>
            <a:r>
              <a:rPr lang="ko-KR" altLang="en-US" dirty="0">
                <a:latin typeface="+mn-ea"/>
              </a:rPr>
              <a:t>국립중앙의료원 자료 활용 </a:t>
            </a:r>
            <a:r>
              <a:rPr lang="en-US" altLang="ko-KR" dirty="0">
                <a:latin typeface="+mn-ea"/>
              </a:rPr>
              <a:t>(https://www.nmc.or.kr/nmc/main/main.do}</a:t>
            </a:r>
          </a:p>
          <a:p>
            <a:pPr marL="0" indent="0">
              <a:buNone/>
            </a:pPr>
            <a:r>
              <a:rPr lang="ko-KR" altLang="ko-KR" dirty="0">
                <a:latin typeface="+mn-ea"/>
              </a:rPr>
              <a:t>•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고용조사분석시스템 이용</a:t>
            </a:r>
            <a:r>
              <a:rPr lang="en-US" altLang="ko-KR" dirty="0">
                <a:latin typeface="+mn-ea"/>
              </a:rPr>
              <a:t>(</a:t>
            </a:r>
            <a:r>
              <a:rPr lang="en-US" altLang="ko-KR" dirty="0">
                <a:latin typeface="+mn-ea"/>
                <a:hlinkClick r:id="rId6"/>
              </a:rPr>
              <a:t>https://survey.keis.or.kr/klosa/klosa01.jsp</a:t>
            </a:r>
            <a:r>
              <a:rPr lang="en-US" altLang="ko-KR" dirty="0">
                <a:latin typeface="+mn-ea"/>
              </a:rPr>
              <a:t>)</a:t>
            </a:r>
          </a:p>
          <a:p>
            <a:pPr marL="0" indent="0">
              <a:buNone/>
            </a:pPr>
            <a:r>
              <a:rPr lang="en-US" altLang="ko-KR" dirty="0">
                <a:latin typeface="+mn-ea"/>
              </a:rPr>
              <a:t>  - </a:t>
            </a:r>
            <a:r>
              <a:rPr lang="ko-KR" altLang="en-US" dirty="0">
                <a:latin typeface="+mn-ea"/>
              </a:rPr>
              <a:t>청년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고령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고용관련 조사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64473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CAF4CE-9496-4AEC-B5BA-7164553B3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478"/>
            <a:ext cx="10515600" cy="743919"/>
          </a:xfrm>
        </p:spPr>
        <p:txBody>
          <a:bodyPr>
            <a:normAutofit/>
          </a:bodyPr>
          <a:lstStyle/>
          <a:p>
            <a:pPr lvl="0" algn="ctr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en-US" altLang="ko-KR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  <a:ea typeface="+mn-ea"/>
              </a:rPr>
              <a:t>(</a:t>
            </a:r>
            <a:r>
              <a:rPr kumimoji="1" lang="ko-KR" altLang="en-US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예시 </a:t>
            </a:r>
            <a:r>
              <a:rPr kumimoji="1" lang="en-US" altLang="ko-KR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)</a:t>
            </a:r>
            <a:r>
              <a:rPr kumimoji="1" lang="ko-KR" altLang="en-US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  <a:ea typeface="+mn-ea"/>
              </a:rPr>
              <a:t>사업 계획서 지표 활용</a:t>
            </a:r>
            <a:endParaRPr kumimoji="1" lang="en-US" altLang="ko-KR" sz="2000" b="1" i="0" u="none" strike="noStrike" kern="1200" cap="none" spc="0" normalizeH="0" baseline="0" noProof="0" dirty="0">
              <a:ln>
                <a:solidFill>
                  <a:srgbClr val="1677BB">
                    <a:alpha val="0"/>
                  </a:srgbClr>
                </a:solidFill>
              </a:ln>
              <a:solidFill>
                <a:srgbClr val="7832AC"/>
              </a:solidFill>
              <a:effectLst>
                <a:outerShdw dist="25400" dir="2700000" algn="tl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+mn-ea"/>
              <a:ea typeface="+mn-ea"/>
            </a:endParaRPr>
          </a:p>
        </p:txBody>
      </p:sp>
      <p:pic>
        <p:nvPicPr>
          <p:cNvPr id="9" name="내용 개체 틀 8">
            <a:extLst>
              <a:ext uri="{FF2B5EF4-FFF2-40B4-BE49-F238E27FC236}">
                <a16:creationId xmlns:a16="http://schemas.microsoft.com/office/drawing/2014/main" id="{A0A45941-6A1F-4132-8911-F960CA2E6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62374"/>
            <a:ext cx="7977188" cy="5284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0F48A2-0421-4594-8321-82EDE7C54B93}"/>
              </a:ext>
            </a:extLst>
          </p:cNvPr>
          <p:cNvSpPr txBox="1"/>
          <p:nvPr/>
        </p:nvSpPr>
        <p:spPr>
          <a:xfrm>
            <a:off x="9137543" y="3307863"/>
            <a:ext cx="2216257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흡연율을 근거로 </a:t>
            </a:r>
            <a:endParaRPr lang="en-US" altLang="ko-KR" dirty="0"/>
          </a:p>
          <a:p>
            <a:r>
              <a:rPr lang="ko-KR" altLang="en-US" dirty="0"/>
              <a:t>금연사업을 계획함</a:t>
            </a:r>
            <a:endParaRPr lang="en-US" altLang="ko-KR" dirty="0"/>
          </a:p>
          <a:p>
            <a:r>
              <a:rPr lang="ko-KR" altLang="en-US" dirty="0"/>
              <a:t>현재 수준을 근거로 </a:t>
            </a:r>
            <a:r>
              <a:rPr lang="en-US" altLang="ko-KR" dirty="0"/>
              <a:t>5</a:t>
            </a:r>
            <a:r>
              <a:rPr lang="ko-KR" altLang="en-US" dirty="0"/>
              <a:t>년 간의 목표치를 제시함</a:t>
            </a:r>
            <a:endParaRPr lang="en-US" altLang="ko-KR" dirty="0"/>
          </a:p>
          <a:p>
            <a:r>
              <a:rPr lang="en-US" altLang="ko-KR" dirty="0"/>
              <a:t>(</a:t>
            </a:r>
            <a:r>
              <a:rPr lang="ko-KR" altLang="en-US" dirty="0"/>
              <a:t>현재의 상태를 유지하는 것만으로도 사업의 효과라 할 수 있는 경우가 있으므로 목표치 설정에 </a:t>
            </a:r>
            <a:endParaRPr lang="en-US" altLang="ko-KR" dirty="0"/>
          </a:p>
          <a:p>
            <a:r>
              <a:rPr lang="ko-KR" altLang="en-US" dirty="0"/>
              <a:t>유의해야 함</a:t>
            </a:r>
            <a:r>
              <a:rPr lang="en-US" altLang="ko-KR" dirty="0"/>
              <a:t>)</a:t>
            </a:r>
          </a:p>
        </p:txBody>
      </p:sp>
      <p:sp>
        <p:nvSpPr>
          <p:cNvPr id="3" name="타원 2"/>
          <p:cNvSpPr/>
          <p:nvPr/>
        </p:nvSpPr>
        <p:spPr>
          <a:xfrm>
            <a:off x="3185962" y="1260909"/>
            <a:ext cx="375385" cy="308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2269958" y="2221831"/>
            <a:ext cx="375385" cy="308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2269958" y="6004560"/>
            <a:ext cx="375385" cy="308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33581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CAF4CE-9496-4AEC-B5BA-7164553B3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841"/>
            <a:ext cx="10515600" cy="705062"/>
          </a:xfrm>
        </p:spPr>
        <p:txBody>
          <a:bodyPr>
            <a:normAutofit/>
          </a:bodyPr>
          <a:lstStyle/>
          <a:p>
            <a:pPr lvl="0" algn="ctr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en-US" altLang="ko-KR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(</a:t>
            </a:r>
            <a:r>
              <a:rPr kumimoji="1" lang="ko-KR" altLang="en-US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예시 </a:t>
            </a:r>
            <a:r>
              <a:rPr kumimoji="1" lang="en-US" altLang="ko-KR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) </a:t>
            </a:r>
            <a:r>
              <a:rPr kumimoji="1" lang="ko-KR" altLang="en-US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  <a:ea typeface="+mn-ea"/>
              </a:rPr>
              <a:t>사업 계획서 사업 내용</a:t>
            </a:r>
            <a:endParaRPr kumimoji="1" lang="en-US" altLang="ko-KR" sz="2000" b="1" i="0" u="none" strike="noStrike" kern="1200" cap="none" spc="0" normalizeH="0" baseline="0" noProof="0" dirty="0">
              <a:ln>
                <a:solidFill>
                  <a:srgbClr val="1677BB">
                    <a:alpha val="0"/>
                  </a:srgbClr>
                </a:solidFill>
              </a:ln>
              <a:solidFill>
                <a:srgbClr val="7832AC"/>
              </a:solidFill>
              <a:effectLst>
                <a:outerShdw dist="25400" dir="2700000" algn="tl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+mn-ea"/>
              <a:ea typeface="+mn-ea"/>
            </a:endParaRP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F2A32EE-7E6F-4546-AB8F-EAE4AEAB9E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2" y="898903"/>
            <a:ext cx="8756543" cy="5765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C2E6A0-7754-4DD5-943D-916E2F7D1270}"/>
              </a:ext>
            </a:extLst>
          </p:cNvPr>
          <p:cNvSpPr txBox="1"/>
          <p:nvPr/>
        </p:nvSpPr>
        <p:spPr>
          <a:xfrm>
            <a:off x="9608948" y="4726983"/>
            <a:ext cx="215426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-</a:t>
            </a:r>
            <a:r>
              <a:rPr lang="ko-KR" altLang="en-US" dirty="0"/>
              <a:t>구체적인 대상 및 방법에 대해 명시함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연계 협력에 대한 방법을 제시함</a:t>
            </a:r>
          </a:p>
        </p:txBody>
      </p:sp>
      <p:sp>
        <p:nvSpPr>
          <p:cNvPr id="7" name="타원 6"/>
          <p:cNvSpPr/>
          <p:nvPr/>
        </p:nvSpPr>
        <p:spPr>
          <a:xfrm>
            <a:off x="2387065" y="5255393"/>
            <a:ext cx="375385" cy="308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60306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CAF4CE-9496-4AEC-B5BA-7164553B3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567"/>
            <a:ext cx="10515600" cy="794336"/>
          </a:xfrm>
        </p:spPr>
        <p:txBody>
          <a:bodyPr>
            <a:normAutofit/>
          </a:bodyPr>
          <a:lstStyle/>
          <a:p>
            <a:pPr lvl="0" algn="ctr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en-US" altLang="ko-KR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(</a:t>
            </a:r>
            <a:r>
              <a:rPr kumimoji="1" lang="ko-KR" altLang="en-US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예시 </a:t>
            </a:r>
            <a:r>
              <a:rPr kumimoji="1" lang="en-US" altLang="ko-KR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) </a:t>
            </a:r>
            <a:r>
              <a:rPr kumimoji="1" lang="ko-KR" altLang="en-US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  <a:ea typeface="+mn-ea"/>
              </a:rPr>
              <a:t>사업 계획서 사업 방법</a:t>
            </a:r>
            <a:endParaRPr kumimoji="1" lang="en-US" altLang="ko-KR" sz="2000" b="1" i="0" u="none" strike="noStrike" kern="1200" cap="none" spc="0" normalizeH="0" baseline="0" noProof="0" dirty="0">
              <a:ln>
                <a:solidFill>
                  <a:srgbClr val="1677BB">
                    <a:alpha val="0"/>
                  </a:srgbClr>
                </a:solidFill>
              </a:ln>
              <a:solidFill>
                <a:srgbClr val="7832AC"/>
              </a:solidFill>
              <a:effectLst>
                <a:outerShdw dist="25400" dir="2700000" algn="tl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+mn-ea"/>
              <a:ea typeface="+mn-ea"/>
            </a:endParaRP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C6D70417-2481-4550-A93B-BDA245275F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5" y="1100380"/>
            <a:ext cx="8818536" cy="5455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47C895-9157-44E8-882F-F4C337D771B1}"/>
              </a:ext>
            </a:extLst>
          </p:cNvPr>
          <p:cNvSpPr txBox="1"/>
          <p:nvPr/>
        </p:nvSpPr>
        <p:spPr>
          <a:xfrm>
            <a:off x="9763931" y="4200040"/>
            <a:ext cx="2154265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-</a:t>
            </a:r>
            <a:r>
              <a:rPr lang="ko-KR" altLang="en-US" dirty="0"/>
              <a:t>연계 협력에 대한 부분은 사업 수행에 중요도가 강조되고 있는 부분임</a:t>
            </a:r>
            <a:endParaRPr lang="en-US" altLang="ko-KR" dirty="0"/>
          </a:p>
          <a:p>
            <a:r>
              <a:rPr lang="ko-KR" altLang="en-US" dirty="0"/>
              <a:t>구체적인 협력기관</a:t>
            </a:r>
            <a:r>
              <a:rPr lang="en-US" altLang="ko-KR" dirty="0"/>
              <a:t>, </a:t>
            </a:r>
            <a:r>
              <a:rPr lang="ko-KR" altLang="en-US" dirty="0"/>
              <a:t>방법에 대해 제시하여야 함</a:t>
            </a:r>
          </a:p>
        </p:txBody>
      </p:sp>
    </p:spTree>
    <p:extLst>
      <p:ext uri="{BB962C8B-B14F-4D97-AF65-F5344CB8AC3E}">
        <p14:creationId xmlns:p14="http://schemas.microsoft.com/office/powerpoint/2010/main" val="20766673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CAF4CE-9496-4AEC-B5BA-7164553B3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80" y="209338"/>
            <a:ext cx="10515600" cy="767055"/>
          </a:xfrm>
        </p:spPr>
        <p:txBody>
          <a:bodyPr>
            <a:norm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1" lang="ko-KR" altLang="en-US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  <a:ea typeface="+mn-ea"/>
              </a:rPr>
              <a:t>사업 계획서 평가 방법 예시</a:t>
            </a:r>
            <a:endParaRPr kumimoji="1" lang="en-US" altLang="ko-KR" sz="2000" b="1" i="0" u="none" strike="noStrike" kern="1200" cap="none" spc="0" normalizeH="0" baseline="0" noProof="0" dirty="0">
              <a:ln>
                <a:solidFill>
                  <a:srgbClr val="1677BB">
                    <a:alpha val="0"/>
                  </a:srgbClr>
                </a:solidFill>
              </a:ln>
              <a:solidFill>
                <a:srgbClr val="7832AC"/>
              </a:solidFill>
              <a:effectLst>
                <a:outerShdw dist="25400" dir="2700000" algn="tl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+mn-ea"/>
              <a:ea typeface="+mn-ea"/>
            </a:endParaRP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AD7A277F-1E29-4440-B449-83CAF06C7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478" y="1162373"/>
            <a:ext cx="9391973" cy="5284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F73FEB-FD11-4FCA-A03D-70B2E6D84937}"/>
              </a:ext>
            </a:extLst>
          </p:cNvPr>
          <p:cNvSpPr txBox="1"/>
          <p:nvPr/>
        </p:nvSpPr>
        <p:spPr>
          <a:xfrm>
            <a:off x="9898250" y="4355024"/>
            <a:ext cx="1973451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성과지표를 </a:t>
            </a:r>
            <a:endParaRPr lang="en-US" altLang="ko-KR" dirty="0"/>
          </a:p>
          <a:p>
            <a:r>
              <a:rPr lang="ko-KR" altLang="en-US" dirty="0"/>
              <a:t>사업목표 중</a:t>
            </a:r>
            <a:endParaRPr lang="en-US" altLang="ko-KR" dirty="0"/>
          </a:p>
          <a:p>
            <a:r>
              <a:rPr lang="ko-KR" altLang="en-US" dirty="0"/>
              <a:t>결과지표와 </a:t>
            </a:r>
            <a:endParaRPr lang="en-US" altLang="ko-KR" dirty="0"/>
          </a:p>
          <a:p>
            <a:r>
              <a:rPr lang="ko-KR" altLang="en-US" dirty="0"/>
              <a:t>과정지표 중에서</a:t>
            </a:r>
            <a:endParaRPr lang="en-US" altLang="ko-KR" dirty="0"/>
          </a:p>
          <a:p>
            <a:r>
              <a:rPr lang="ko-KR" altLang="en-US" dirty="0"/>
              <a:t>선택하였음</a:t>
            </a:r>
          </a:p>
        </p:txBody>
      </p:sp>
    </p:spTree>
    <p:extLst>
      <p:ext uri="{BB962C8B-B14F-4D97-AF65-F5344CB8AC3E}">
        <p14:creationId xmlns:p14="http://schemas.microsoft.com/office/powerpoint/2010/main" val="16421783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6BD715-2291-40C0-9FE8-CC92E1B6C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4224"/>
          </a:xfrm>
        </p:spPr>
        <p:txBody>
          <a:bodyPr/>
          <a:lstStyle/>
          <a:p>
            <a:pPr algn="ctr"/>
            <a:r>
              <a:rPr lang="ko-KR" altLang="en-US" b="1" dirty="0">
                <a:solidFill>
                  <a:srgbClr val="7832AC"/>
                </a:solidFill>
              </a:rPr>
              <a:t>전남의 주요 지표 예시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C4D37D1-7487-40FE-984A-7C725B092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350"/>
            <a:ext cx="10515600" cy="4928460"/>
          </a:xfrm>
        </p:spPr>
        <p:txBody>
          <a:bodyPr>
            <a:norm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+mn-ea"/>
              </a:rPr>
              <a:t>-</a:t>
            </a:r>
            <a:r>
              <a:rPr lang="ko-KR" altLang="en-US" sz="1900" kern="0" spc="0" dirty="0">
                <a:solidFill>
                  <a:srgbClr val="000000"/>
                </a:solidFill>
                <a:effectLst/>
                <a:latin typeface="+mn-ea"/>
              </a:rPr>
              <a:t>낮은 건강수명 </a:t>
            </a: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+mn-ea"/>
              </a:rPr>
              <a:t>: 64.9</a:t>
            </a:r>
            <a:r>
              <a:rPr lang="ko-KR" altLang="en-US" sz="1900" kern="0" spc="0" dirty="0">
                <a:solidFill>
                  <a:srgbClr val="000000"/>
                </a:solidFill>
                <a:effectLst/>
                <a:latin typeface="+mn-ea"/>
              </a:rPr>
              <a:t>세 </a:t>
            </a: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+mn-ea"/>
              </a:rPr>
              <a:t>17</a:t>
            </a:r>
            <a:r>
              <a:rPr lang="ko-KR" altLang="en-US" sz="1900" kern="0" spc="0" dirty="0">
                <a:solidFill>
                  <a:srgbClr val="000000"/>
                </a:solidFill>
                <a:effectLst/>
                <a:latin typeface="+mn-ea"/>
              </a:rPr>
              <a:t>개 시도 중 </a:t>
            </a: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+mn-ea"/>
              </a:rPr>
              <a:t>13</a:t>
            </a:r>
            <a:r>
              <a:rPr lang="ko-KR" altLang="en-US" sz="1900" kern="0" spc="0" dirty="0">
                <a:solidFill>
                  <a:srgbClr val="000000"/>
                </a:solidFill>
                <a:effectLst/>
                <a:latin typeface="+mn-ea"/>
              </a:rPr>
              <a:t>위 </a:t>
            </a: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900" kern="0" spc="0" dirty="0">
                <a:solidFill>
                  <a:srgbClr val="000000"/>
                </a:solidFill>
                <a:effectLst/>
                <a:latin typeface="+mn-ea"/>
              </a:rPr>
              <a:t>서울 </a:t>
            </a: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+mn-ea"/>
              </a:rPr>
              <a:t>69.7</a:t>
            </a:r>
            <a:r>
              <a:rPr lang="ko-KR" altLang="en-US" sz="1900" kern="0" spc="0" dirty="0">
                <a:solidFill>
                  <a:srgbClr val="000000"/>
                </a:solidFill>
                <a:effectLst/>
                <a:latin typeface="+mn-ea"/>
              </a:rPr>
              <a:t>세</a:t>
            </a: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endParaRPr lang="ko-KR" altLang="en-US" sz="19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+mn-ea"/>
              </a:rPr>
              <a:t>-</a:t>
            </a:r>
            <a:r>
              <a:rPr lang="ko-KR" altLang="en-US" sz="1900" kern="0" spc="0" dirty="0">
                <a:solidFill>
                  <a:srgbClr val="000000"/>
                </a:solidFill>
                <a:effectLst/>
                <a:latin typeface="+mn-ea"/>
              </a:rPr>
              <a:t>높은 노인인구 비율</a:t>
            </a: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+mn-ea"/>
              </a:rPr>
              <a:t>: 23.5%/</a:t>
            </a:r>
            <a:r>
              <a:rPr lang="ko-KR" altLang="en-US" sz="1900" kern="0" spc="0" dirty="0">
                <a:solidFill>
                  <a:srgbClr val="000000"/>
                </a:solidFill>
                <a:effectLst/>
                <a:latin typeface="+mn-ea"/>
              </a:rPr>
              <a:t>전국평균 </a:t>
            </a: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+mn-ea"/>
              </a:rPr>
              <a:t>16.4%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(2019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년 기준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), </a:t>
            </a:r>
            <a:r>
              <a:rPr lang="ko-KR" altLang="en-US" sz="1900" kern="0" spc="0" dirty="0">
                <a:solidFill>
                  <a:srgbClr val="000000"/>
                </a:solidFill>
                <a:effectLst/>
                <a:latin typeface="+mn-ea"/>
              </a:rPr>
              <a:t>시도별 노령화지수 </a:t>
            </a: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900" kern="0" spc="0" dirty="0">
                <a:solidFill>
                  <a:srgbClr val="000000"/>
                </a:solidFill>
                <a:effectLst/>
                <a:latin typeface="+mn-ea"/>
              </a:rPr>
              <a:t>위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+mn-ea"/>
              </a:rPr>
              <a:t>-</a:t>
            </a:r>
            <a:r>
              <a:rPr lang="ko-KR" altLang="en-US" sz="1900" kern="0" spc="0" dirty="0">
                <a:solidFill>
                  <a:srgbClr val="000000"/>
                </a:solidFill>
                <a:effectLst/>
                <a:latin typeface="+mn-ea"/>
              </a:rPr>
              <a:t>치매 유병률</a:t>
            </a: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900" kern="0" spc="0" dirty="0">
                <a:solidFill>
                  <a:srgbClr val="000000"/>
                </a:solidFill>
                <a:effectLst/>
                <a:latin typeface="+mn-ea"/>
              </a:rPr>
              <a:t>위</a:t>
            </a: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+mn-ea"/>
              </a:rPr>
              <a:t>(11.94%) </a:t>
            </a:r>
            <a:r>
              <a:rPr lang="ko-KR" altLang="en-US" sz="1900" kern="0" spc="0" dirty="0">
                <a:solidFill>
                  <a:srgbClr val="000000"/>
                </a:solidFill>
                <a:effectLst/>
                <a:latin typeface="+mn-ea"/>
              </a:rPr>
              <a:t>전국평균</a:t>
            </a: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+mn-ea"/>
              </a:rPr>
              <a:t>:(10.33%)/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2020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년 </a:t>
            </a:r>
            <a:r>
              <a:rPr lang="ko-KR" altLang="en-US" sz="1800" kern="0" dirty="0">
                <a:solidFill>
                  <a:srgbClr val="000000"/>
                </a:solidFill>
                <a:latin typeface="+mn-ea"/>
              </a:rPr>
              <a:t>기준</a:t>
            </a:r>
            <a:r>
              <a:rPr lang="en-US" altLang="ko-KR" sz="1800" kern="0" dirty="0">
                <a:solidFill>
                  <a:srgbClr val="000000"/>
                </a:solidFill>
                <a:latin typeface="+mn-ea"/>
              </a:rPr>
              <a:t>, 65</a:t>
            </a:r>
            <a:r>
              <a:rPr lang="ko-KR" altLang="en-US" sz="1800" kern="0" dirty="0">
                <a:solidFill>
                  <a:srgbClr val="000000"/>
                </a:solidFill>
                <a:latin typeface="+mn-ea"/>
              </a:rPr>
              <a:t>세 이상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+mn-ea"/>
              </a:rPr>
              <a:t>-</a:t>
            </a:r>
            <a:r>
              <a:rPr lang="ko-KR" altLang="en-US" sz="1900" kern="0" spc="0" dirty="0">
                <a:solidFill>
                  <a:srgbClr val="000000"/>
                </a:solidFill>
                <a:effectLst/>
                <a:latin typeface="+mn-ea"/>
              </a:rPr>
              <a:t>도민의 사망원인 </a:t>
            </a: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900" kern="0" spc="0" dirty="0">
                <a:solidFill>
                  <a:srgbClr val="000000"/>
                </a:solidFill>
                <a:effectLst/>
                <a:latin typeface="+mn-ea"/>
              </a:rPr>
              <a:t>위 암</a:t>
            </a: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+mn-ea"/>
              </a:rPr>
              <a:t>(2018. </a:t>
            </a:r>
            <a:r>
              <a:rPr lang="ko-KR" altLang="en-US" sz="1900" kern="0" spc="0" dirty="0">
                <a:solidFill>
                  <a:srgbClr val="000000"/>
                </a:solidFill>
                <a:effectLst/>
                <a:latin typeface="+mn-ea"/>
              </a:rPr>
              <a:t>통계청</a:t>
            </a: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900" dirty="0">
                <a:latin typeface="+mn-ea"/>
              </a:rPr>
              <a:t>-</a:t>
            </a:r>
            <a:r>
              <a:rPr lang="ko-KR" altLang="en-US" sz="1900" dirty="0">
                <a:latin typeface="+mn-ea"/>
              </a:rPr>
              <a:t>지역응급센터까지 </a:t>
            </a:r>
            <a:r>
              <a:rPr lang="en-US" altLang="ko-KR" sz="1900" dirty="0">
                <a:latin typeface="+mn-ea"/>
              </a:rPr>
              <a:t>30</a:t>
            </a:r>
            <a:r>
              <a:rPr lang="ko-KR" altLang="en-US" sz="1900" dirty="0">
                <a:latin typeface="+mn-ea"/>
              </a:rPr>
              <a:t>분 내 접근 불가능한 인구비율</a:t>
            </a:r>
            <a:r>
              <a:rPr lang="en-US" altLang="ko-KR" sz="1900" dirty="0">
                <a:latin typeface="+mn-ea"/>
              </a:rPr>
              <a:t>: 1</a:t>
            </a:r>
            <a:r>
              <a:rPr lang="ko-KR" altLang="en-US" sz="1900" dirty="0">
                <a:latin typeface="+mn-ea"/>
              </a:rPr>
              <a:t>위 전남</a:t>
            </a:r>
            <a:endParaRPr lang="en-US" altLang="ko-KR" sz="1900" dirty="0"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+mn-ea"/>
              </a:rPr>
              <a:t>-</a:t>
            </a:r>
            <a:r>
              <a:rPr lang="ko-KR" altLang="en-US" sz="1900" kern="0" spc="0" dirty="0">
                <a:solidFill>
                  <a:srgbClr val="000000"/>
                </a:solidFill>
                <a:effectLst/>
                <a:latin typeface="+mn-ea"/>
              </a:rPr>
              <a:t>소아거점의료기관 취약지역</a:t>
            </a: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+mn-ea"/>
              </a:rPr>
              <a:t>- </a:t>
            </a:r>
            <a:r>
              <a:rPr lang="ko-KR" altLang="en-US" sz="1900" kern="0" spc="0" dirty="0">
                <a:solidFill>
                  <a:srgbClr val="000000"/>
                </a:solidFill>
                <a:effectLst/>
                <a:latin typeface="+mn-ea"/>
              </a:rPr>
              <a:t>전남 도서지역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+mn-ea"/>
              </a:rPr>
              <a:t>-</a:t>
            </a:r>
            <a:r>
              <a:rPr lang="ko-KR" altLang="en-US" sz="1900" kern="0" spc="0" dirty="0">
                <a:solidFill>
                  <a:srgbClr val="000000"/>
                </a:solidFill>
                <a:effectLst/>
                <a:latin typeface="+mn-ea"/>
              </a:rPr>
              <a:t>진료인원</a:t>
            </a: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900" kern="0" spc="0" dirty="0">
                <a:solidFill>
                  <a:srgbClr val="000000"/>
                </a:solidFill>
                <a:effectLst/>
                <a:latin typeface="+mn-ea"/>
              </a:rPr>
              <a:t>인당 진료비 상위 </a:t>
            </a: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900" kern="0" spc="0" dirty="0">
                <a:solidFill>
                  <a:srgbClr val="000000"/>
                </a:solidFill>
                <a:effectLst/>
                <a:latin typeface="+mn-ea"/>
              </a:rPr>
              <a:t>위 도시</a:t>
            </a: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+mn-ea"/>
              </a:rPr>
              <a:t>-</a:t>
            </a:r>
            <a:r>
              <a:rPr lang="ko-KR" altLang="en-US" sz="1900" kern="0" spc="0" dirty="0">
                <a:solidFill>
                  <a:srgbClr val="000000"/>
                </a:solidFill>
                <a:effectLst/>
                <a:latin typeface="+mn-ea"/>
              </a:rPr>
              <a:t>고흥군</a:t>
            </a: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+mn-ea"/>
              </a:rPr>
              <a:t>, 30</a:t>
            </a:r>
            <a:r>
              <a:rPr lang="ko-KR" altLang="en-US" sz="1900" kern="0" spc="0" dirty="0">
                <a:solidFill>
                  <a:srgbClr val="000000"/>
                </a:solidFill>
                <a:effectLst/>
                <a:latin typeface="+mn-ea"/>
              </a:rPr>
              <a:t>위 안에 전남 </a:t>
            </a: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+mn-ea"/>
              </a:rPr>
              <a:t>13</a:t>
            </a:r>
            <a:r>
              <a:rPr lang="ko-KR" altLang="en-US" sz="1900" kern="0" spc="0" dirty="0">
                <a:solidFill>
                  <a:srgbClr val="000000"/>
                </a:solidFill>
                <a:effectLst/>
                <a:latin typeface="+mn-ea"/>
              </a:rPr>
              <a:t>개 지역 차지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+mn-ea"/>
              </a:rPr>
              <a:t>-</a:t>
            </a:r>
            <a:r>
              <a:rPr lang="ko-KR" altLang="en-US" sz="1900" kern="0" spc="0" dirty="0">
                <a:solidFill>
                  <a:srgbClr val="000000"/>
                </a:solidFill>
                <a:effectLst/>
                <a:latin typeface="+mn-ea"/>
              </a:rPr>
              <a:t>전남</a:t>
            </a: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+mn-ea"/>
              </a:rPr>
              <a:t>, 18.</a:t>
            </a:r>
            <a:r>
              <a:rPr lang="ko-KR" altLang="en-US" sz="1900" kern="0" spc="0" dirty="0">
                <a:solidFill>
                  <a:srgbClr val="000000"/>
                </a:solidFill>
                <a:effectLst/>
                <a:latin typeface="+mn-ea"/>
              </a:rPr>
              <a:t>년째 개인소득 최하위</a:t>
            </a: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900" kern="0" spc="0" dirty="0">
                <a:solidFill>
                  <a:srgbClr val="000000"/>
                </a:solidFill>
                <a:effectLst/>
                <a:latin typeface="+mn-ea"/>
              </a:rPr>
              <a:t>인구 소멸 위기의 전남에 비상등 켜짐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+mn-ea"/>
              </a:rPr>
              <a:t>-</a:t>
            </a:r>
            <a:r>
              <a:rPr lang="ko-KR" altLang="en-US" sz="1900" kern="0" spc="0" dirty="0">
                <a:solidFill>
                  <a:srgbClr val="000000"/>
                </a:solidFill>
                <a:effectLst/>
                <a:latin typeface="+mn-ea"/>
              </a:rPr>
              <a:t>시</a:t>
            </a: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+mn-ea"/>
              </a:rPr>
              <a:t>,</a:t>
            </a:r>
            <a:r>
              <a:rPr lang="ko-KR" altLang="en-US" sz="1900" kern="0" spc="0" dirty="0">
                <a:solidFill>
                  <a:srgbClr val="000000"/>
                </a:solidFill>
                <a:effectLst/>
                <a:latin typeface="+mn-ea"/>
              </a:rPr>
              <a:t>군</a:t>
            </a: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+mn-ea"/>
              </a:rPr>
              <a:t>,</a:t>
            </a:r>
            <a:r>
              <a:rPr lang="ko-KR" altLang="en-US" sz="1900" kern="0" spc="0" dirty="0">
                <a:solidFill>
                  <a:srgbClr val="000000"/>
                </a:solidFill>
                <a:effectLst/>
                <a:latin typeface="+mn-ea"/>
              </a:rPr>
              <a:t>구별 진료인원 </a:t>
            </a: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900" kern="0" spc="0" dirty="0">
                <a:solidFill>
                  <a:srgbClr val="000000"/>
                </a:solidFill>
                <a:effectLst/>
                <a:latin typeface="+mn-ea"/>
              </a:rPr>
              <a:t>인당 연간진료비 상위 </a:t>
            </a: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+mn-ea"/>
              </a:rPr>
              <a:t>10</a:t>
            </a:r>
            <a:r>
              <a:rPr lang="ko-KR" altLang="en-US" sz="1900" kern="0" spc="0" dirty="0">
                <a:solidFill>
                  <a:srgbClr val="000000"/>
                </a:solidFill>
                <a:effectLst/>
                <a:latin typeface="+mn-ea"/>
              </a:rPr>
              <a:t>위 중 전남지역 </a:t>
            </a: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+mn-ea"/>
              </a:rPr>
              <a:t>4</a:t>
            </a:r>
            <a:r>
              <a:rPr lang="ko-KR" altLang="en-US" sz="1900" kern="0" spc="0" dirty="0">
                <a:solidFill>
                  <a:srgbClr val="000000"/>
                </a:solidFill>
                <a:effectLst/>
                <a:latin typeface="+mn-ea"/>
              </a:rPr>
              <a:t>지역 차지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+mn-ea"/>
              </a:rPr>
              <a:t>-</a:t>
            </a:r>
            <a:r>
              <a:rPr lang="ko-KR" altLang="en-US" sz="1900" kern="0" spc="0" dirty="0">
                <a:solidFill>
                  <a:srgbClr val="000000"/>
                </a:solidFill>
                <a:effectLst/>
                <a:latin typeface="+mn-ea"/>
              </a:rPr>
              <a:t>전남 주민생활 만족도 </a:t>
            </a: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900" kern="0" spc="0" dirty="0">
                <a:solidFill>
                  <a:srgbClr val="000000"/>
                </a:solidFill>
                <a:effectLst/>
                <a:latin typeface="+mn-ea"/>
              </a:rPr>
              <a:t>위</a:t>
            </a: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900" kern="0" spc="0" dirty="0">
                <a:solidFill>
                  <a:srgbClr val="000000"/>
                </a:solidFill>
                <a:effectLst/>
                <a:latin typeface="+mn-ea"/>
              </a:rPr>
              <a:t>전국 </a:t>
            </a: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+mn-ea"/>
              </a:rPr>
              <a:t>17</a:t>
            </a:r>
            <a:r>
              <a:rPr lang="ko-KR" altLang="en-US" sz="1900" kern="0" spc="0" dirty="0">
                <a:solidFill>
                  <a:srgbClr val="000000"/>
                </a:solidFill>
                <a:effectLst/>
                <a:latin typeface="+mn-ea"/>
              </a:rPr>
              <a:t>개 광역 시도 중</a:t>
            </a: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endParaRPr lang="ko-KR" altLang="en-US" sz="1900" kern="0" spc="0" dirty="0">
              <a:solidFill>
                <a:srgbClr val="000000"/>
              </a:solidFill>
              <a:effectLst/>
              <a:latin typeface="+mn-ea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353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F83FD4-CD55-411E-86A2-DC7F663E3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849"/>
          </a:xfrm>
        </p:spPr>
        <p:txBody>
          <a:bodyPr/>
          <a:lstStyle/>
          <a:p>
            <a:pPr algn="ctr"/>
            <a:r>
              <a:rPr kumimoji="1" lang="en-US" altLang="ko-KR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Ⅰ. </a:t>
            </a:r>
            <a:r>
              <a:rPr kumimoji="1" lang="ko-KR" altLang="en-US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지표에 대한 이해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3F29852-94A1-45C1-BCA9-D7B01F765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957" y="1732859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sz="3200" b="1" dirty="0"/>
              <a:t>통계</a:t>
            </a:r>
            <a:endParaRPr lang="en-US" altLang="ko-KR" sz="3200" b="1" dirty="0"/>
          </a:p>
          <a:p>
            <a:pPr marL="0" indent="0">
              <a:buNone/>
            </a:pPr>
            <a:endParaRPr lang="en-US" altLang="ko-KR" sz="3200" b="1" dirty="0"/>
          </a:p>
          <a:p>
            <a:pPr>
              <a:lnSpc>
                <a:spcPct val="150000"/>
              </a:lnSpc>
            </a:pPr>
            <a:r>
              <a:rPr lang="ko-KR" altLang="en-US" sz="2400" b="1" kern="0" spc="100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통</a:t>
            </a:r>
            <a:r>
              <a:rPr lang="ko-KR" altLang="en-US" sz="2400" b="1" kern="0" spc="10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계는 보건의료 정책 뿐 만 아니라 국가의 정책 수립에 있어 기초가 되는 </a:t>
            </a:r>
            <a:endParaRPr lang="en-US" altLang="ko-KR" sz="2400" b="1" kern="0" spc="100" dirty="0">
              <a:solidFill>
                <a:srgbClr val="0000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400" b="1" kern="0" spc="10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  자료로 정확한 통계는 국가 경영의 필수적인 인프라</a:t>
            </a:r>
            <a:endParaRPr lang="en-US" altLang="ko-KR" sz="2400" b="1" kern="0" spc="100" dirty="0">
              <a:solidFill>
                <a:srgbClr val="0000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b="1" kern="0" spc="10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</a:rPr>
              <a:t>그러나 통계의 왜곡은 곧 정책의 왜곡을 가져올 수 있음</a:t>
            </a:r>
            <a:endParaRPr lang="en-US" altLang="ko-KR" sz="2400" b="1" kern="0" spc="10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b="1" kern="0" spc="10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</a:rPr>
              <a:t>따라서 정책 수립 및 실행에 사용되는 다양한 통계들의 </a:t>
            </a:r>
            <a:r>
              <a:rPr lang="ko-KR" altLang="en-US" sz="2400" b="1" kern="0" spc="100" dirty="0">
                <a:solidFill>
                  <a:srgbClr val="FF0000"/>
                </a:solidFill>
                <a:effectLst/>
                <a:latin typeface="함초롬바탕" panose="02030604000101010101" pitchFamily="18" charset="-127"/>
              </a:rPr>
              <a:t>정확성</a:t>
            </a:r>
            <a:r>
              <a:rPr lang="ko-KR" altLang="en-US" sz="2400" b="1" kern="0" spc="10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</a:rPr>
              <a:t> 및 </a:t>
            </a:r>
            <a:r>
              <a:rPr lang="ko-KR" altLang="en-US" sz="2400" b="1" kern="0" spc="100" dirty="0">
                <a:solidFill>
                  <a:srgbClr val="FF0000"/>
                </a:solidFill>
                <a:effectLst/>
                <a:latin typeface="함초롬바탕" panose="02030604000101010101" pitchFamily="18" charset="-127"/>
              </a:rPr>
              <a:t>신뢰성</a:t>
            </a:r>
            <a:r>
              <a:rPr lang="ko-KR" altLang="en-US" sz="2400" b="1" kern="0" spc="10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</a:rPr>
              <a:t>은       정책의 성패와 직결됨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   (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통계청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2019)</a:t>
            </a:r>
            <a:endParaRPr lang="ko-KR" altLang="en-US" sz="24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en-US" altLang="ko-KR" sz="2400" kern="0" spc="-20" dirty="0">
              <a:solidFill>
                <a:srgbClr val="0000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  <a:p>
            <a:endParaRPr lang="en-US" altLang="ko-KR" kern="0" spc="-20" dirty="0">
              <a:solidFill>
                <a:srgbClr val="0000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  <a:p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5365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7D60D6-240F-46AD-8113-5E0C57AB8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611"/>
            <a:ext cx="10515600" cy="530023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b="1" dirty="0">
                <a:solidFill>
                  <a:srgbClr val="7832AC"/>
                </a:solidFill>
              </a:rPr>
              <a:t>전남의 주요 지표 예시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CB43444-F57B-4FA8-A34D-DC389C8E7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827" y="826467"/>
            <a:ext cx="11141990" cy="568983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전남은 전반적으로 응급의료 관련된 자원이 적은 편은 아니나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높은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n-ea"/>
              </a:rPr>
              <a:t>응급실 중증환자 비중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   낮은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RI, TRI(60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),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높은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n-ea"/>
              </a:rPr>
              <a:t>지역 유출률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등의 결과를 보임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800" dirty="0">
                <a:latin typeface="+mn-ea"/>
              </a:rPr>
              <a:t>전남의 심장질환</a:t>
            </a:r>
            <a:r>
              <a:rPr lang="en-US" altLang="ko-KR" sz="1800" dirty="0">
                <a:latin typeface="+mn-ea"/>
              </a:rPr>
              <a:t>, </a:t>
            </a:r>
            <a:r>
              <a:rPr lang="ko-KR" altLang="en-US" sz="1800" dirty="0">
                <a:latin typeface="+mn-ea"/>
              </a:rPr>
              <a:t>뇌혈관질환으로 인한 인구 만 명당 </a:t>
            </a:r>
            <a:r>
              <a:rPr lang="ko-KR" altLang="en-US" sz="1800" b="1" dirty="0">
                <a:latin typeface="+mn-ea"/>
              </a:rPr>
              <a:t>응급실 방문자 수는 </a:t>
            </a:r>
            <a:r>
              <a:rPr lang="ko-KR" altLang="en-US" sz="1800" dirty="0">
                <a:latin typeface="+mn-ea"/>
              </a:rPr>
              <a:t>전국 평균보다 높고</a:t>
            </a:r>
            <a:r>
              <a:rPr lang="en-US" altLang="ko-KR" sz="1800" dirty="0">
                <a:latin typeface="+mn-ea"/>
              </a:rPr>
              <a:t>,</a:t>
            </a:r>
            <a:r>
              <a:rPr lang="ko-KR" altLang="en-US" sz="1800" dirty="0">
                <a:latin typeface="+mn-ea"/>
              </a:rPr>
              <a:t> </a:t>
            </a:r>
            <a:endParaRPr lang="en-US" altLang="ko-KR" sz="1800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800" dirty="0">
                <a:latin typeface="+mn-ea"/>
              </a:rPr>
              <a:t>  </a:t>
            </a:r>
            <a:r>
              <a:rPr lang="ko-KR" altLang="en-US" sz="1800" dirty="0">
                <a:latin typeface="+mn-ea"/>
              </a:rPr>
              <a:t>응급실 환자 구성 비율을 보면 심혈관</a:t>
            </a:r>
            <a:r>
              <a:rPr lang="en-US" altLang="ko-KR" sz="1800" dirty="0">
                <a:latin typeface="+mn-ea"/>
              </a:rPr>
              <a:t>, </a:t>
            </a:r>
            <a:r>
              <a:rPr lang="ko-KR" altLang="en-US" sz="1800" dirty="0">
                <a:latin typeface="+mn-ea"/>
              </a:rPr>
              <a:t>뇌혈관질환 모두 전국 최상위 수준이며</a:t>
            </a:r>
            <a:r>
              <a:rPr lang="en-US" altLang="ko-KR" sz="1800" dirty="0">
                <a:latin typeface="+mn-ea"/>
              </a:rPr>
              <a:t>, </a:t>
            </a:r>
            <a:r>
              <a:rPr lang="ko-KR" altLang="en-US" sz="1800" dirty="0">
                <a:latin typeface="+mn-ea"/>
              </a:rPr>
              <a:t>전남 </a:t>
            </a:r>
            <a:r>
              <a:rPr lang="en-US" altLang="ko-KR" sz="1800" dirty="0">
                <a:latin typeface="+mn-ea"/>
              </a:rPr>
              <a:t>6</a:t>
            </a:r>
            <a:r>
              <a:rPr lang="ko-KR" altLang="en-US" sz="1800" dirty="0">
                <a:latin typeface="+mn-ea"/>
              </a:rPr>
              <a:t>개 중진료권 </a:t>
            </a:r>
            <a:endParaRPr lang="en-US" altLang="ko-KR" sz="1800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800" dirty="0">
                <a:latin typeface="+mn-ea"/>
              </a:rPr>
              <a:t>  </a:t>
            </a:r>
            <a:r>
              <a:rPr lang="ko-KR" altLang="en-US" sz="1800" dirty="0">
                <a:latin typeface="+mn-ea"/>
              </a:rPr>
              <a:t>모두 전국 평균보다 높음</a:t>
            </a:r>
            <a:endParaRPr lang="en-US" altLang="ko-KR" sz="1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+mn-ea"/>
              </a:rPr>
              <a:t>전남의 심혈관 인증기관 수는 목포권을 제외한 </a:t>
            </a: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+mn-ea"/>
              </a:rPr>
              <a:t>5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+mn-ea"/>
              </a:rPr>
              <a:t>개 중진료권이 전국 평균보다 낮고 </a:t>
            </a:r>
            <a:r>
              <a:rPr lang="ko-KR" altLang="en-US" sz="1800" b="1" kern="0" spc="-20" dirty="0">
                <a:solidFill>
                  <a:srgbClr val="000000"/>
                </a:solidFill>
                <a:effectLst/>
                <a:latin typeface="+mn-ea"/>
              </a:rPr>
              <a:t>심혈관 전문의 수는 </a:t>
            </a:r>
            <a:endParaRPr lang="en-US" altLang="ko-KR" sz="1800" b="1" kern="0" spc="-20" dirty="0">
              <a:solidFill>
                <a:srgbClr val="000000"/>
              </a:solidFill>
              <a:effectLst/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800" b="1" kern="0" spc="-20" dirty="0">
                <a:solidFill>
                  <a:srgbClr val="000000"/>
                </a:solidFill>
                <a:latin typeface="+mn-ea"/>
              </a:rPr>
              <a:t>  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+mn-ea"/>
              </a:rPr>
              <a:t>순천권을 제외한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5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개 중진료권이 전국 평균보다 낮으며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,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n-ea"/>
              </a:rPr>
              <a:t>뇌혈관인증 의료기관 및 전문의는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없음</a:t>
            </a:r>
          </a:p>
          <a:p>
            <a:pPr>
              <a:lnSpc>
                <a:spcPct val="150000"/>
              </a:lnSpc>
            </a:pPr>
            <a:r>
              <a:rPr lang="ko-KR" altLang="en-US" sz="1800" dirty="0">
                <a:latin typeface="+mn-ea"/>
              </a:rPr>
              <a:t>전남의 </a:t>
            </a:r>
            <a:r>
              <a:rPr lang="ko-KR" altLang="en-US" sz="1800" b="1" dirty="0">
                <a:latin typeface="+mn-ea"/>
              </a:rPr>
              <a:t>응급의료기관</a:t>
            </a:r>
            <a:r>
              <a:rPr lang="ko-KR" altLang="en-US" sz="1800" dirty="0">
                <a:latin typeface="+mn-ea"/>
              </a:rPr>
              <a:t>은 총 </a:t>
            </a:r>
            <a:r>
              <a:rPr lang="en-US" altLang="ko-KR" sz="1800" dirty="0">
                <a:latin typeface="+mn-ea"/>
              </a:rPr>
              <a:t>41</a:t>
            </a:r>
            <a:r>
              <a:rPr lang="ko-KR" altLang="en-US" sz="1800" dirty="0">
                <a:latin typeface="+mn-ea"/>
              </a:rPr>
              <a:t>개이며 이중 </a:t>
            </a:r>
            <a:r>
              <a:rPr lang="ko-KR" altLang="en-US" sz="1800" b="1" dirty="0">
                <a:latin typeface="+mn-ea"/>
              </a:rPr>
              <a:t>관상동맥중재술이 가능한 기관이 </a:t>
            </a:r>
            <a:r>
              <a:rPr lang="en-US" altLang="ko-KR" sz="1800" dirty="0">
                <a:latin typeface="+mn-ea"/>
              </a:rPr>
              <a:t>5</a:t>
            </a:r>
            <a:r>
              <a:rPr lang="ko-KR" altLang="en-US" sz="1800" dirty="0">
                <a:latin typeface="+mn-ea"/>
              </a:rPr>
              <a:t>개소</a:t>
            </a:r>
            <a:r>
              <a:rPr lang="en-US" altLang="ko-KR" sz="1800" dirty="0">
                <a:latin typeface="+mn-ea"/>
              </a:rPr>
              <a:t>, </a:t>
            </a:r>
            <a:r>
              <a:rPr lang="ko-KR" altLang="en-US" sz="1800" b="1" dirty="0">
                <a:latin typeface="+mn-ea"/>
              </a:rPr>
              <a:t>정맥 내 혈전용해제 사용기관</a:t>
            </a:r>
            <a:r>
              <a:rPr lang="ko-KR" altLang="en-US" sz="1800" dirty="0">
                <a:latin typeface="+mn-ea"/>
              </a:rPr>
              <a:t>은 </a:t>
            </a:r>
            <a:r>
              <a:rPr lang="en-US" altLang="ko-KR" sz="1800" dirty="0">
                <a:latin typeface="+mn-ea"/>
              </a:rPr>
              <a:t>13</a:t>
            </a:r>
            <a:r>
              <a:rPr lang="ko-KR" altLang="en-US" sz="1800" dirty="0">
                <a:latin typeface="+mn-ea"/>
              </a:rPr>
              <a:t>개소이며 전남 </a:t>
            </a:r>
            <a:r>
              <a:rPr lang="en-US" altLang="ko-KR" sz="1800" dirty="0">
                <a:latin typeface="+mn-ea"/>
              </a:rPr>
              <a:t>6</a:t>
            </a:r>
            <a:r>
              <a:rPr lang="ko-KR" altLang="en-US" sz="1800" dirty="0">
                <a:latin typeface="+mn-ea"/>
              </a:rPr>
              <a:t>개 중진료권 별 의료자원 보유에 격차가 있음</a:t>
            </a:r>
            <a:endParaRPr lang="en-US" altLang="ko-KR" sz="1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전남은 중증심장질환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뇌혈관질환 관련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n-ea"/>
              </a:rPr>
              <a:t>높은 전원율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낮은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n-ea"/>
              </a:rPr>
              <a:t>RI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n-ea"/>
              </a:rPr>
              <a:t>TR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I(60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분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n-ea"/>
              </a:rPr>
              <a:t>), 119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n-ea"/>
              </a:rPr>
              <a:t>구급차 이용률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   중진료권 간 높은 격차 등의 문제를 보임</a:t>
            </a:r>
          </a:p>
          <a:p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5251939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kumimoji="1" lang="en-US" altLang="ko-KR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Ⅲ. </a:t>
            </a:r>
            <a:r>
              <a:rPr kumimoji="1" lang="ko-KR" altLang="en-US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전라남도 공공보건의료지원단 연구 결과 활용</a:t>
            </a:r>
            <a:endParaRPr kumimoji="1" lang="en-US" altLang="ko-KR" sz="3600" b="1" dirty="0">
              <a:ln>
                <a:solidFill>
                  <a:srgbClr val="1677BB">
                    <a:alpha val="0"/>
                  </a:srgbClr>
                </a:solidFill>
              </a:ln>
              <a:solidFill>
                <a:srgbClr val="7832AC"/>
              </a:solidFill>
              <a:effectLst>
                <a:outerShdw dist="25400" dir="2700000" algn="tl" rotWithShape="0">
                  <a:prstClr val="black">
                    <a:alpha val="20000"/>
                  </a:prstClr>
                </a:outerShdw>
              </a:effectLst>
              <a:latin typeface="+mn-ea"/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44" y="1864126"/>
            <a:ext cx="4053024" cy="4351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615" y="1761423"/>
            <a:ext cx="4210638" cy="44540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93486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ko-KR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Ⅲ. </a:t>
            </a:r>
            <a:r>
              <a:rPr kumimoji="1" lang="ko-KR" altLang="en-US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전라남도 공공보건의료지원단 연구 결과 활용</a:t>
            </a:r>
            <a:endParaRPr lang="ko-KR" altLang="en-US" sz="3600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05" y="1883377"/>
            <a:ext cx="4109989" cy="4351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360" y="1790299"/>
            <a:ext cx="4455908" cy="45761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23048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ko-KR" sz="3600" dirty="0"/>
          </a:p>
          <a:p>
            <a:r>
              <a:rPr lang="ko-KR" altLang="en-US" sz="3600" dirty="0"/>
              <a:t>지역사회 현황 분석 활용</a:t>
            </a:r>
            <a:r>
              <a:rPr lang="en-US" altLang="ko-KR" sz="3200" dirty="0"/>
              <a:t>(</a:t>
            </a:r>
            <a:r>
              <a:rPr lang="ko-KR" altLang="en-US" sz="3200" dirty="0"/>
              <a:t>해당 지역</a:t>
            </a:r>
            <a:r>
              <a:rPr lang="en-US" altLang="ko-KR" sz="3200" dirty="0"/>
              <a:t>(</a:t>
            </a:r>
            <a:r>
              <a:rPr lang="ko-KR" altLang="en-US" sz="3200" dirty="0"/>
              <a:t>기관</a:t>
            </a:r>
            <a:r>
              <a:rPr lang="en-US" altLang="ko-KR" sz="3200" dirty="0"/>
              <a:t>)</a:t>
            </a:r>
            <a:r>
              <a:rPr lang="ko-KR" altLang="en-US" sz="3200" dirty="0"/>
              <a:t>의 자료 검토</a:t>
            </a:r>
            <a:r>
              <a:rPr lang="en-US" altLang="ko-KR" sz="3200" dirty="0"/>
              <a:t>)</a:t>
            </a:r>
          </a:p>
          <a:p>
            <a:r>
              <a:rPr lang="ko-KR" altLang="en-US" sz="3600" dirty="0"/>
              <a:t>전년도 평가결과에 대한 개선 노력 </a:t>
            </a:r>
            <a:r>
              <a:rPr lang="en-US" altLang="ko-KR" sz="3600" dirty="0"/>
              <a:t>(</a:t>
            </a:r>
            <a:r>
              <a:rPr lang="ko-KR" altLang="en-US" sz="3600" dirty="0"/>
              <a:t>참조</a:t>
            </a:r>
            <a:r>
              <a:rPr lang="en-US" altLang="ko-KR" sz="3600" dirty="0"/>
              <a:t>)</a:t>
            </a:r>
          </a:p>
          <a:p>
            <a:r>
              <a:rPr lang="ko-KR" altLang="en-US" sz="3600" dirty="0"/>
              <a:t>종합 및 제언</a:t>
            </a:r>
            <a:r>
              <a:rPr lang="en-US" altLang="ko-KR" sz="3600" dirty="0"/>
              <a:t>(</a:t>
            </a:r>
            <a:r>
              <a:rPr lang="ko-KR" altLang="en-US" sz="3600" dirty="0"/>
              <a:t>참조</a:t>
            </a:r>
            <a:r>
              <a:rPr lang="en-US" altLang="ko-KR" sz="3600" dirty="0"/>
              <a:t>)</a:t>
            </a:r>
            <a:endParaRPr lang="ko-KR" altLang="en-US" sz="3600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1662"/>
          </a:xfrm>
        </p:spPr>
        <p:txBody>
          <a:bodyPr>
            <a:normAutofit/>
          </a:bodyPr>
          <a:lstStyle/>
          <a:p>
            <a:r>
              <a:rPr kumimoji="1" lang="en-US" altLang="ko-KR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Ⅲ. </a:t>
            </a:r>
            <a:r>
              <a:rPr kumimoji="1" lang="ko-KR" altLang="en-US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전라남도 공공보건의료지원단 연구 결과 활용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80389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665" y="1212783"/>
            <a:ext cx="8672362" cy="52842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838200" y="154004"/>
            <a:ext cx="10515600" cy="847023"/>
          </a:xfrm>
        </p:spPr>
        <p:txBody>
          <a:bodyPr>
            <a:normAutofit/>
          </a:bodyPr>
          <a:lstStyle/>
          <a:p>
            <a:pPr algn="ctr"/>
            <a:r>
              <a:rPr kumimoji="1" lang="ko-KR" altLang="en-US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유의 사항</a:t>
            </a:r>
            <a:r>
              <a:rPr kumimoji="1" lang="en-US" altLang="ko-KR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 (</a:t>
            </a:r>
            <a:r>
              <a:rPr kumimoji="1" lang="ko-KR" altLang="en-US" sz="3600" b="1" dirty="0" err="1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하향지표</a:t>
            </a:r>
            <a:r>
              <a:rPr kumimoji="1" lang="ko-KR" altLang="en-US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 관련</a:t>
            </a:r>
            <a:r>
              <a:rPr kumimoji="1" lang="en-US" altLang="ko-KR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)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123870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515E59-9AB4-4FEC-A0CD-D99F907E4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ko-KR" altLang="en-US" sz="44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유의 사항</a:t>
            </a:r>
            <a:r>
              <a:rPr kumimoji="1" lang="en-US" altLang="ko-KR" sz="44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 (</a:t>
            </a:r>
            <a:r>
              <a:rPr kumimoji="1" lang="ko-KR" altLang="en-US" sz="44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하향지표 관련</a:t>
            </a:r>
            <a:r>
              <a:rPr kumimoji="1" lang="en-US" altLang="ko-KR" sz="44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)</a:t>
            </a:r>
            <a:endParaRPr lang="ko-KR" altLang="en-US" dirty="0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31557F9-CB4F-4541-9C6B-5235DDBFE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>
              <a:lnSpc>
                <a:spcPct val="150000"/>
              </a:lnSpc>
            </a:pPr>
            <a:r>
              <a:rPr lang="ko-KR" altLang="en-US" dirty="0"/>
              <a:t>하향지표는 자살률</a:t>
            </a:r>
            <a:r>
              <a:rPr lang="en-US" altLang="ko-KR" dirty="0"/>
              <a:t>,  </a:t>
            </a:r>
            <a:r>
              <a:rPr lang="ko-KR" altLang="en-US" dirty="0" err="1" smtClean="0"/>
              <a:t>비만율</a:t>
            </a:r>
            <a:r>
              <a:rPr lang="en-US" altLang="ko-KR" dirty="0" smtClean="0"/>
              <a:t>, </a:t>
            </a:r>
            <a:r>
              <a:rPr lang="ko-KR" altLang="en-US" dirty="0" err="1"/>
              <a:t>우울감</a:t>
            </a:r>
            <a:r>
              <a:rPr lang="en-US" altLang="ko-KR" dirty="0"/>
              <a:t>, </a:t>
            </a:r>
            <a:r>
              <a:rPr lang="ko-KR" altLang="en-US" dirty="0" err="1"/>
              <a:t>흡연율</a:t>
            </a:r>
            <a:r>
              <a:rPr lang="en-US" altLang="ko-KR" dirty="0"/>
              <a:t>, </a:t>
            </a:r>
            <a:r>
              <a:rPr lang="ko-KR" altLang="en-US" dirty="0" err="1"/>
              <a:t>결식률</a:t>
            </a:r>
            <a:r>
              <a:rPr lang="en-US" altLang="ko-KR" dirty="0"/>
              <a:t> </a:t>
            </a:r>
            <a:r>
              <a:rPr lang="ko-KR" altLang="en-US" dirty="0"/>
              <a:t>등 처럼 결과값이 낮을수록 양호한 지표를 의미함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그러므로 목표 </a:t>
            </a:r>
            <a:r>
              <a:rPr lang="ko-KR" altLang="en-US" dirty="0" err="1"/>
              <a:t>달성률을</a:t>
            </a:r>
            <a:r>
              <a:rPr lang="ko-KR" altLang="en-US" dirty="0"/>
              <a:t> 계산할 때 상향지표 </a:t>
            </a:r>
            <a:r>
              <a:rPr lang="ko-KR" altLang="en-US" dirty="0" err="1"/>
              <a:t>산출식</a:t>
            </a:r>
            <a:r>
              <a:rPr lang="en-US" altLang="ko-KR" dirty="0"/>
              <a:t>((</a:t>
            </a:r>
            <a:r>
              <a:rPr lang="ko-KR" altLang="en-US" dirty="0"/>
              <a:t>결과값</a:t>
            </a:r>
            <a:r>
              <a:rPr lang="en-US" altLang="ko-KR" dirty="0"/>
              <a:t>/</a:t>
            </a:r>
            <a:r>
              <a:rPr lang="ko-KR" altLang="en-US" dirty="0" err="1"/>
              <a:t>목표값</a:t>
            </a:r>
            <a:r>
              <a:rPr lang="en-US" altLang="ko-KR" dirty="0"/>
              <a:t>)*100) </a:t>
            </a:r>
            <a:r>
              <a:rPr lang="ko-KR" altLang="en-US" dirty="0"/>
              <a:t>와 다른 산식</a:t>
            </a:r>
            <a:r>
              <a:rPr lang="en-US" altLang="ko-KR" dirty="0"/>
              <a:t> ((</a:t>
            </a:r>
            <a:r>
              <a:rPr lang="ko-KR" altLang="en-US" dirty="0" err="1"/>
              <a:t>목표값</a:t>
            </a:r>
            <a:r>
              <a:rPr lang="en-US" altLang="ko-KR" dirty="0"/>
              <a:t>/</a:t>
            </a:r>
            <a:r>
              <a:rPr lang="ko-KR" altLang="en-US" dirty="0"/>
              <a:t>결과값</a:t>
            </a:r>
            <a:r>
              <a:rPr lang="en-US" altLang="ko-KR" dirty="0"/>
              <a:t>)*100) </a:t>
            </a:r>
            <a:r>
              <a:rPr lang="ko-KR" altLang="en-US" dirty="0"/>
              <a:t>을 사용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결과 해석도 유의해야 함</a:t>
            </a: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6118908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ko-KR" altLang="en-US" dirty="0"/>
              <a:t>예</a:t>
            </a:r>
            <a:r>
              <a:rPr lang="en-US" altLang="ko-KR" dirty="0"/>
              <a:t>)	</a:t>
            </a:r>
            <a:r>
              <a:rPr lang="ko-KR" altLang="en-US" dirty="0"/>
              <a:t>정부는 공무원의 임금을 </a:t>
            </a:r>
            <a:r>
              <a:rPr lang="en-US" altLang="ko-KR" b="1" dirty="0">
                <a:solidFill>
                  <a:srgbClr val="FF0000"/>
                </a:solidFill>
              </a:rPr>
              <a:t>50% </a:t>
            </a:r>
            <a:r>
              <a:rPr lang="ko-KR" altLang="en-US" b="1" dirty="0">
                <a:solidFill>
                  <a:srgbClr val="FF0000"/>
                </a:solidFill>
              </a:rPr>
              <a:t>인상하기로 </a:t>
            </a:r>
            <a:r>
              <a:rPr lang="ko-KR" altLang="en-US" dirty="0"/>
              <a:t>하였다</a:t>
            </a:r>
            <a:r>
              <a:rPr lang="en-US" altLang="ko-KR" dirty="0"/>
              <a:t>.  </a:t>
            </a:r>
            <a:r>
              <a:rPr lang="ko-KR" altLang="en-US" dirty="0"/>
              <a:t>그러나 </a:t>
            </a:r>
            <a:r>
              <a:rPr lang="ko-KR" altLang="en-US" dirty="0" smtClean="0"/>
              <a:t> </a:t>
            </a:r>
            <a:r>
              <a:rPr lang="en-US" altLang="ko-KR" dirty="0"/>
              <a:t>	</a:t>
            </a:r>
            <a:r>
              <a:rPr lang="ko-KR" altLang="en-US" dirty="0"/>
              <a:t>이에 대한 민간 기업의 항의가 계속되자 정부는 공무원의 임</a:t>
            </a:r>
            <a:r>
              <a:rPr lang="en-US" altLang="ko-KR" dirty="0"/>
              <a:t>	</a:t>
            </a:r>
            <a:r>
              <a:rPr lang="ko-KR" altLang="en-US" dirty="0"/>
              <a:t>금을 </a:t>
            </a:r>
            <a:r>
              <a:rPr lang="en-US" altLang="ko-KR" dirty="0"/>
              <a:t>	</a:t>
            </a:r>
            <a:r>
              <a:rPr lang="ko-KR" altLang="en-US" b="1" dirty="0" smtClean="0"/>
              <a:t>다시 </a:t>
            </a:r>
            <a:r>
              <a:rPr lang="en-US" altLang="ko-KR" b="1" dirty="0" smtClean="0">
                <a:solidFill>
                  <a:srgbClr val="FF0000"/>
                </a:solidFill>
              </a:rPr>
              <a:t>50</a:t>
            </a:r>
            <a:r>
              <a:rPr lang="en-US" altLang="ko-KR" b="1" dirty="0">
                <a:solidFill>
                  <a:srgbClr val="FF0000"/>
                </a:solidFill>
              </a:rPr>
              <a:t>% </a:t>
            </a:r>
            <a:r>
              <a:rPr lang="ko-KR" altLang="en-US" b="1" dirty="0">
                <a:solidFill>
                  <a:srgbClr val="FF0000"/>
                </a:solidFill>
              </a:rPr>
              <a:t>삭감하기로 </a:t>
            </a:r>
            <a:r>
              <a:rPr lang="ko-KR" altLang="en-US" dirty="0"/>
              <a:t>하였다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b="1" dirty="0" smtClean="0">
                <a:solidFill>
                  <a:srgbClr val="FF0000"/>
                </a:solidFill>
              </a:rPr>
              <a:t>           100</a:t>
            </a:r>
            <a:r>
              <a:rPr lang="ko-KR" altLang="en-US" b="1" dirty="0">
                <a:solidFill>
                  <a:srgbClr val="FF0000"/>
                </a:solidFill>
              </a:rPr>
              <a:t>만 원을 </a:t>
            </a:r>
            <a:r>
              <a:rPr lang="ko-KR" altLang="en-US" b="1" dirty="0" smtClean="0">
                <a:solidFill>
                  <a:srgbClr val="FF0000"/>
                </a:solidFill>
              </a:rPr>
              <a:t>받았던  </a:t>
            </a:r>
            <a:r>
              <a:rPr lang="en-US" altLang="ko-KR" b="1" dirty="0">
                <a:solidFill>
                  <a:srgbClr val="FF0000"/>
                </a:solidFill>
              </a:rPr>
              <a:t>A</a:t>
            </a:r>
            <a:r>
              <a:rPr lang="ko-KR" altLang="en-US" b="1" dirty="0">
                <a:solidFill>
                  <a:srgbClr val="FF0000"/>
                </a:solidFill>
              </a:rPr>
              <a:t>씨가 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ko-KR" altLang="en-US" dirty="0" smtClean="0"/>
              <a:t>받게 될 </a:t>
            </a:r>
            <a:r>
              <a:rPr lang="ko-KR" altLang="en-US" dirty="0"/>
              <a:t>급여는</a:t>
            </a:r>
            <a:r>
              <a:rPr lang="en-US" altLang="ko-KR" dirty="0"/>
              <a:t>?</a:t>
            </a:r>
          </a:p>
          <a:p>
            <a:pPr marL="0" indent="0">
              <a:buNone/>
            </a:pPr>
            <a:r>
              <a:rPr lang="en-US" altLang="ko-KR" dirty="0" smtClean="0"/>
              <a:t>           </a:t>
            </a:r>
            <a:r>
              <a:rPr lang="en-US" altLang="ko-KR" dirty="0"/>
              <a:t>100</a:t>
            </a:r>
            <a:r>
              <a:rPr lang="ko-KR" altLang="en-US" dirty="0"/>
              <a:t>만 원일까요</a:t>
            </a:r>
            <a:r>
              <a:rPr lang="en-US" altLang="ko-KR" dirty="0"/>
              <a:t>?   75</a:t>
            </a:r>
            <a:r>
              <a:rPr lang="ko-KR" altLang="en-US" dirty="0"/>
              <a:t>만 원일까요</a:t>
            </a:r>
            <a:r>
              <a:rPr lang="en-US" altLang="ko-KR" dirty="0"/>
              <a:t>?</a:t>
            </a: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838200" y="452386"/>
            <a:ext cx="10515600" cy="83739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sz="3600" dirty="0"/>
              <a:t/>
            </a:r>
            <a:br>
              <a:rPr lang="en-US" altLang="ko-KR" sz="3600" dirty="0"/>
            </a:br>
            <a:r>
              <a:rPr kumimoji="1" lang="ko-KR" altLang="en-US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유의 사항</a:t>
            </a:r>
            <a:r>
              <a:rPr kumimoji="1" lang="en-US" altLang="ko-KR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 (</a:t>
            </a:r>
            <a:r>
              <a:rPr lang="en-US" altLang="ko-KR" sz="3600" dirty="0"/>
              <a:t>%</a:t>
            </a:r>
            <a:r>
              <a:rPr lang="ko-KR" altLang="en-US" sz="3600" dirty="0"/>
              <a:t>와  </a:t>
            </a:r>
            <a:r>
              <a:rPr lang="en-US" altLang="ko-KR" sz="3600" dirty="0"/>
              <a:t>%</a:t>
            </a:r>
            <a:r>
              <a:rPr lang="ko-KR" altLang="en-US" sz="3600" dirty="0"/>
              <a:t>의 사용</a:t>
            </a:r>
            <a:r>
              <a:rPr kumimoji="1" lang="en-US" altLang="ko-KR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)</a:t>
            </a:r>
            <a:br>
              <a:rPr kumimoji="1" lang="en-US" altLang="ko-KR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</a:br>
            <a:endParaRPr lang="ko-KR" altLang="en-US" sz="3600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884903"/>
              </p:ext>
            </p:extLst>
          </p:nvPr>
        </p:nvGraphicFramePr>
        <p:xfrm>
          <a:off x="1396732" y="5609300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647086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212771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07431" y="4840613"/>
            <a:ext cx="95771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100</a:t>
            </a:r>
            <a:r>
              <a:rPr lang="ko-KR" altLang="en-US" sz="2800" dirty="0"/>
              <a:t>만 원에서 </a:t>
            </a:r>
            <a:r>
              <a:rPr lang="en-US" altLang="ko-KR" sz="2800" dirty="0"/>
              <a:t>50% (50</a:t>
            </a:r>
            <a:r>
              <a:rPr lang="ko-KR" altLang="en-US" sz="2800" dirty="0"/>
              <a:t>만 원</a:t>
            </a:r>
            <a:r>
              <a:rPr lang="en-US" altLang="ko-KR" sz="2800" dirty="0"/>
              <a:t>)</a:t>
            </a:r>
            <a:r>
              <a:rPr lang="ko-KR" altLang="en-US" sz="2800" dirty="0"/>
              <a:t>는 인상 시 </a:t>
            </a:r>
            <a:r>
              <a:rPr lang="en-US" altLang="ko-KR" sz="2800" dirty="0"/>
              <a:t>150</a:t>
            </a:r>
            <a:r>
              <a:rPr lang="ko-KR" altLang="en-US" sz="2800" dirty="0"/>
              <a:t>만원을 받게 되고</a:t>
            </a:r>
            <a:r>
              <a:rPr lang="en-US" altLang="ko-KR" sz="2800" dirty="0"/>
              <a:t>, 150</a:t>
            </a:r>
            <a:r>
              <a:rPr lang="ko-KR" altLang="en-US" sz="2800" dirty="0"/>
              <a:t>만원에서 </a:t>
            </a:r>
            <a:r>
              <a:rPr lang="en-US" altLang="ko-KR" sz="2800" dirty="0"/>
              <a:t>50%(75</a:t>
            </a:r>
            <a:r>
              <a:rPr lang="ko-KR" altLang="en-US" sz="2800" dirty="0"/>
              <a:t>만 원</a:t>
            </a:r>
            <a:r>
              <a:rPr lang="en-US" altLang="ko-KR" sz="2800" dirty="0"/>
              <a:t>) </a:t>
            </a:r>
            <a:r>
              <a:rPr lang="ko-KR" altLang="en-US" sz="2800" dirty="0"/>
              <a:t>삭감 시 </a:t>
            </a:r>
            <a:r>
              <a:rPr lang="en-US" altLang="ko-KR" sz="2800" dirty="0"/>
              <a:t>75</a:t>
            </a:r>
            <a:r>
              <a:rPr lang="ko-KR" altLang="en-US" sz="2800" dirty="0"/>
              <a:t>만원을 받게 됨</a:t>
            </a:r>
            <a:endParaRPr lang="en-US" altLang="ko-KR" sz="2800" dirty="0"/>
          </a:p>
          <a:p>
            <a:r>
              <a:rPr lang="en-US" altLang="ko-KR" sz="2800" dirty="0"/>
              <a:t>=&gt;(%)</a:t>
            </a:r>
            <a:r>
              <a:rPr lang="ko-KR" altLang="en-US" sz="2800" dirty="0"/>
              <a:t>는 </a:t>
            </a:r>
            <a:r>
              <a:rPr lang="ko-KR" altLang="en-US" sz="2800" dirty="0">
                <a:solidFill>
                  <a:srgbClr val="FF0000"/>
                </a:solidFill>
              </a:rPr>
              <a:t>기준이 되는 수에 </a:t>
            </a:r>
            <a:r>
              <a:rPr lang="ko-KR" altLang="en-US" sz="2800" dirty="0"/>
              <a:t>대한 값을 제시하게 됨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13384239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2)    %</a:t>
            </a:r>
            <a:r>
              <a:rPr lang="ko-KR" altLang="en-US" dirty="0"/>
              <a:t>와  </a:t>
            </a:r>
            <a:r>
              <a:rPr lang="en-US" altLang="ko-KR" dirty="0"/>
              <a:t>%p</a:t>
            </a:r>
            <a:r>
              <a:rPr lang="ko-KR" altLang="en-US" dirty="0"/>
              <a:t>의 사용</a:t>
            </a:r>
            <a:endParaRPr lang="en-US" altLang="ko-KR" dirty="0"/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dirty="0"/>
              <a:t>예</a:t>
            </a:r>
            <a:r>
              <a:rPr lang="en-US" altLang="ko-KR" dirty="0"/>
              <a:t>) 2019</a:t>
            </a:r>
            <a:r>
              <a:rPr lang="ko-KR" altLang="en-US" dirty="0"/>
              <a:t>년 </a:t>
            </a:r>
            <a:r>
              <a:rPr lang="ko-KR" altLang="en-US" dirty="0" err="1"/>
              <a:t>흡연율은</a:t>
            </a:r>
            <a:r>
              <a:rPr lang="ko-KR" altLang="en-US" dirty="0"/>
              <a:t> </a:t>
            </a:r>
            <a:r>
              <a:rPr lang="en-US" altLang="ko-KR" dirty="0"/>
              <a:t>21.1%</a:t>
            </a:r>
            <a:r>
              <a:rPr lang="ko-KR" altLang="en-US" dirty="0"/>
              <a:t>이고</a:t>
            </a:r>
            <a:r>
              <a:rPr lang="en-US" altLang="ko-KR" dirty="0"/>
              <a:t>, </a:t>
            </a:r>
            <a:r>
              <a:rPr lang="ko-KR" altLang="en-US" dirty="0"/>
              <a:t> </a:t>
            </a:r>
            <a:r>
              <a:rPr lang="en-US" altLang="ko-KR" dirty="0"/>
              <a:t>2020</a:t>
            </a:r>
            <a:r>
              <a:rPr lang="ko-KR" altLang="en-US" dirty="0"/>
              <a:t>년 </a:t>
            </a:r>
            <a:r>
              <a:rPr lang="ko-KR" altLang="en-US" dirty="0" err="1"/>
              <a:t>흡연율은</a:t>
            </a:r>
            <a:r>
              <a:rPr lang="ko-KR" altLang="en-US" dirty="0"/>
              <a:t> </a:t>
            </a:r>
            <a:r>
              <a:rPr lang="en-US" altLang="ko-KR" dirty="0"/>
              <a:t>18.5%</a:t>
            </a:r>
            <a:r>
              <a:rPr lang="ko-KR" altLang="en-US" dirty="0"/>
              <a:t>로 나타나  </a:t>
            </a:r>
            <a:r>
              <a:rPr lang="en-US" altLang="ko-KR" dirty="0"/>
              <a:t>	2.6%   </a:t>
            </a:r>
            <a:r>
              <a:rPr lang="ko-KR" altLang="en-US" dirty="0"/>
              <a:t>감소한 것을 알 수 있었다</a:t>
            </a:r>
            <a:r>
              <a:rPr lang="en-US" altLang="ko-KR" dirty="0"/>
              <a:t>. </a:t>
            </a:r>
            <a:r>
              <a:rPr lang="ko-KR" altLang="en-US" dirty="0"/>
              <a:t>맞을까요</a:t>
            </a:r>
            <a:r>
              <a:rPr lang="en-US" altLang="ko-KR" dirty="0"/>
              <a:t>?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ko-KR" altLang="en-US" dirty="0"/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21.1</a:t>
            </a:r>
            <a:r>
              <a:rPr lang="en-US" altLang="ko-KR" dirty="0">
                <a:solidFill>
                  <a:srgbClr val="FF0000"/>
                </a:solidFill>
              </a:rPr>
              <a:t>%(</a:t>
            </a:r>
            <a:r>
              <a:rPr lang="ko-KR" altLang="en-US" dirty="0">
                <a:solidFill>
                  <a:srgbClr val="FF0000"/>
                </a:solidFill>
              </a:rPr>
              <a:t>기준점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/>
              <a:t>에서 </a:t>
            </a:r>
            <a:r>
              <a:rPr lang="en-US" altLang="ko-KR" dirty="0"/>
              <a:t>2.6%</a:t>
            </a:r>
            <a:r>
              <a:rPr lang="ko-KR" altLang="en-US" dirty="0"/>
              <a:t>가 감소했다면 흡연율이 </a:t>
            </a:r>
            <a:r>
              <a:rPr lang="en-US" altLang="ko-KR" dirty="0"/>
              <a:t>20.55%</a:t>
            </a:r>
            <a:r>
              <a:rPr lang="ko-KR" altLang="en-US" dirty="0"/>
              <a:t>가 되어야 합니다</a:t>
            </a:r>
            <a:r>
              <a:rPr lang="en-US" altLang="ko-KR" dirty="0"/>
              <a:t>. </a:t>
            </a:r>
            <a:r>
              <a:rPr lang="ko-KR" altLang="en-US" dirty="0"/>
              <a:t>그러므로 이 때는 </a:t>
            </a:r>
            <a:r>
              <a:rPr lang="en-US" altLang="ko-KR" dirty="0"/>
              <a:t>21.1%</a:t>
            </a:r>
            <a:r>
              <a:rPr lang="ko-KR" altLang="en-US" dirty="0"/>
              <a:t>에서 </a:t>
            </a:r>
            <a:r>
              <a:rPr lang="en-US" altLang="ko-KR" dirty="0"/>
              <a:t>18.5%</a:t>
            </a:r>
            <a:r>
              <a:rPr lang="ko-KR" altLang="en-US" dirty="0"/>
              <a:t>를 뺀 </a:t>
            </a:r>
            <a:r>
              <a:rPr lang="en-US" altLang="ko-KR" dirty="0">
                <a:solidFill>
                  <a:srgbClr val="FF0000"/>
                </a:solidFill>
              </a:rPr>
              <a:t>2.6%p</a:t>
            </a:r>
            <a:r>
              <a:rPr lang="ko-KR" altLang="en-US" dirty="0"/>
              <a:t>로 써야 합니다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endParaRPr lang="ko-KR" altLang="en-US" dirty="0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4660"/>
          </a:xfrm>
        </p:spPr>
        <p:txBody>
          <a:bodyPr>
            <a:normAutofit/>
          </a:bodyPr>
          <a:lstStyle/>
          <a:p>
            <a:pPr algn="ctr"/>
            <a:r>
              <a:rPr kumimoji="1" lang="ko-KR" altLang="en-US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유의 사항</a:t>
            </a:r>
            <a:r>
              <a:rPr kumimoji="1" lang="en-US" altLang="ko-KR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 (</a:t>
            </a:r>
            <a:r>
              <a:rPr lang="en-US" altLang="ko-KR" sz="3600" dirty="0"/>
              <a:t>%</a:t>
            </a:r>
            <a:r>
              <a:rPr lang="ko-KR" altLang="en-US" sz="3600" dirty="0"/>
              <a:t>와  </a:t>
            </a:r>
            <a:r>
              <a:rPr lang="en-US" altLang="ko-KR" sz="3600" dirty="0"/>
              <a:t>%</a:t>
            </a:r>
            <a:r>
              <a:rPr lang="ko-KR" altLang="en-US" sz="3600" dirty="0"/>
              <a:t>의 사용</a:t>
            </a:r>
            <a:r>
              <a:rPr kumimoji="1" lang="en-US" altLang="ko-KR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)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3155048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sz="3200" dirty="0" smtClean="0"/>
          </a:p>
          <a:p>
            <a:r>
              <a:rPr lang="ko-KR" altLang="en-US" sz="3200" dirty="0" smtClean="0"/>
              <a:t>지표의 출처 표기는 구체적으로</a:t>
            </a:r>
            <a:endParaRPr lang="en-US" altLang="ko-KR" sz="3200" dirty="0" smtClean="0"/>
          </a:p>
          <a:p>
            <a:endParaRPr lang="en-US" altLang="ko-KR" sz="3200" dirty="0" smtClean="0"/>
          </a:p>
          <a:p>
            <a:pPr marL="0" indent="0">
              <a:buNone/>
            </a:pPr>
            <a:r>
              <a:rPr lang="en-US" altLang="ko-KR" sz="3200" dirty="0"/>
              <a:t> </a:t>
            </a:r>
            <a:r>
              <a:rPr lang="ko-KR" altLang="en-US" dirty="0" smtClean="0"/>
              <a:t>예</a:t>
            </a:r>
            <a:r>
              <a:rPr lang="en-US" altLang="ko-KR" dirty="0"/>
              <a:t>)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사망률의 경우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dirty="0" smtClean="0"/>
              <a:t>KOSIS -&gt; </a:t>
            </a:r>
            <a:r>
              <a:rPr lang="ko-KR" altLang="en-US" dirty="0" smtClean="0"/>
              <a:t>통계청 사망원인 통계   </a:t>
            </a:r>
            <a:r>
              <a:rPr lang="en-US" altLang="ko-KR" dirty="0" smtClean="0"/>
              <a:t>----</a:t>
            </a:r>
            <a:r>
              <a:rPr lang="ko-KR" altLang="en-US" dirty="0" smtClean="0"/>
              <a:t>년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</a:t>
            </a:r>
            <a:r>
              <a:rPr lang="ko-KR" altLang="en-US" dirty="0" err="1" smtClean="0"/>
              <a:t>흡연율의</a:t>
            </a:r>
            <a:r>
              <a:rPr lang="ko-KR" altLang="en-US" dirty="0" smtClean="0"/>
              <a:t> 경우</a:t>
            </a:r>
            <a:r>
              <a:rPr lang="en-US" altLang="ko-KR" dirty="0" smtClean="0"/>
              <a:t>:</a:t>
            </a:r>
            <a:r>
              <a:rPr lang="ko-KR" altLang="en-US" dirty="0" smtClean="0"/>
              <a:t> 보건복지부</a:t>
            </a:r>
            <a:r>
              <a:rPr lang="en-US" altLang="ko-KR" dirty="0"/>
              <a:t>, </a:t>
            </a:r>
            <a:r>
              <a:rPr lang="ko-KR" altLang="en-US" dirty="0"/>
              <a:t>「국민건강영양조사</a:t>
            </a:r>
            <a:r>
              <a:rPr lang="ko-KR" altLang="en-US" dirty="0" smtClean="0"/>
              <a:t>」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       </a:t>
            </a:r>
            <a:r>
              <a:rPr lang="ko-KR" altLang="en-US" sz="1800" dirty="0" smtClean="0"/>
              <a:t>* </a:t>
            </a:r>
            <a:r>
              <a:rPr lang="ko-KR" altLang="en-US" sz="1800" dirty="0"/>
              <a:t>자료 </a:t>
            </a:r>
            <a:r>
              <a:rPr lang="en-US" altLang="ko-KR" sz="1800" dirty="0"/>
              <a:t>: </a:t>
            </a:r>
            <a:r>
              <a:rPr lang="ko-KR" altLang="en-US" sz="1800" dirty="0"/>
              <a:t>보건복지부</a:t>
            </a:r>
            <a:r>
              <a:rPr lang="en-US" altLang="ko-KR" sz="1800" dirty="0"/>
              <a:t>·</a:t>
            </a:r>
            <a:r>
              <a:rPr lang="ko-KR" altLang="en-US" sz="1800" dirty="0" err="1"/>
              <a:t>질병관리청</a:t>
            </a:r>
            <a:r>
              <a:rPr lang="en-US" altLang="ko-KR" sz="1800" dirty="0"/>
              <a:t>, </a:t>
            </a:r>
            <a:r>
              <a:rPr lang="ko-KR" altLang="en-US" sz="1800" dirty="0"/>
              <a:t>「국민건강통계</a:t>
            </a:r>
            <a:r>
              <a:rPr lang="en-US" altLang="ko-KR" sz="1800" dirty="0"/>
              <a:t>-</a:t>
            </a:r>
            <a:r>
              <a:rPr lang="ko-KR" altLang="en-US" sz="1800" dirty="0"/>
              <a:t>국민건강영양조사 </a:t>
            </a:r>
            <a:r>
              <a:rPr lang="ko-KR" altLang="en-US" sz="1800" dirty="0" smtClean="0"/>
              <a:t>제</a:t>
            </a:r>
            <a:r>
              <a:rPr lang="en-US" altLang="ko-KR" sz="1800" dirty="0"/>
              <a:t>0</a:t>
            </a:r>
            <a:r>
              <a:rPr lang="ko-KR" altLang="en-US" sz="1800" dirty="0" smtClean="0"/>
              <a:t>기 </a:t>
            </a:r>
            <a:r>
              <a:rPr lang="en-US" altLang="ko-KR" sz="1800" dirty="0"/>
              <a:t>0</a:t>
            </a:r>
            <a:r>
              <a:rPr lang="ko-KR" altLang="en-US" sz="1800" dirty="0" smtClean="0"/>
              <a:t>차년도</a:t>
            </a:r>
            <a:r>
              <a:rPr lang="en-US" altLang="ko-KR" sz="1800" dirty="0" smtClean="0"/>
              <a:t>(0000)</a:t>
            </a:r>
            <a:r>
              <a:rPr lang="ko-KR" altLang="en-US" sz="1800" dirty="0"/>
              <a:t>」 </a:t>
            </a:r>
            <a:r>
              <a:rPr lang="en-US" altLang="ko-KR" sz="1800" dirty="0" smtClean="0"/>
              <a:t>0000.</a:t>
            </a:r>
          </a:p>
          <a:p>
            <a:pPr marL="0" indent="0">
              <a:buNone/>
            </a:pPr>
            <a:r>
              <a:rPr lang="en-US" altLang="ko-KR" dirty="0" smtClean="0"/>
              <a:t>         </a:t>
            </a:r>
            <a:r>
              <a:rPr lang="ko-KR" altLang="en-US" dirty="0" smtClean="0"/>
              <a:t>걷기실천율의 경우</a:t>
            </a:r>
            <a:r>
              <a:rPr lang="en-US" altLang="ko-KR" dirty="0" smtClean="0"/>
              <a:t>:    </a:t>
            </a:r>
            <a:r>
              <a:rPr lang="ko-KR" altLang="en-US" dirty="0" smtClean="0"/>
              <a:t>지역사회건강조사  </a:t>
            </a:r>
            <a:r>
              <a:rPr lang="en-US" altLang="ko-KR" dirty="0" smtClean="0"/>
              <a:t>----</a:t>
            </a:r>
            <a:r>
              <a:rPr lang="ko-KR" altLang="en-US" dirty="0" smtClean="0"/>
              <a:t>년</a:t>
            </a:r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1662"/>
          </a:xfrm>
        </p:spPr>
        <p:txBody>
          <a:bodyPr>
            <a:normAutofit/>
          </a:bodyPr>
          <a:lstStyle/>
          <a:p>
            <a:pPr algn="ctr"/>
            <a:r>
              <a:rPr kumimoji="1" lang="ko-KR" altLang="en-US" sz="3600" b="1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latin typeface="+mn-ea"/>
              </a:rPr>
              <a:t>출처 표기 관련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840098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1855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∙현재를 파악하기 위해 </a:t>
            </a:r>
            <a:r>
              <a:rPr lang="ko-KR" altLang="en-US" dirty="0" err="1" smtClean="0">
                <a:solidFill>
                  <a:srgbClr val="FF0000"/>
                </a:solidFill>
              </a:rPr>
              <a:t>지표자료</a:t>
            </a:r>
            <a:r>
              <a:rPr lang="ko-KR" altLang="en-US" dirty="0" err="1" smtClean="0"/>
              <a:t>를</a:t>
            </a:r>
            <a:r>
              <a:rPr lang="ko-KR" altLang="en-US" dirty="0" smtClean="0"/>
              <a:t> 사용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</a:t>
            </a:r>
            <a:r>
              <a:rPr lang="ko-KR" altLang="en-US" dirty="0" smtClean="0"/>
              <a:t>그리고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∙</a:t>
            </a:r>
            <a:r>
              <a:rPr lang="ko-KR" altLang="en-US" sz="4000" dirty="0" smtClean="0"/>
              <a:t>결과를 확인하기 위해서도  </a:t>
            </a:r>
            <a:r>
              <a:rPr lang="ko-KR" altLang="en-US" sz="4000" dirty="0" err="1" smtClean="0">
                <a:solidFill>
                  <a:srgbClr val="FF0000"/>
                </a:solidFill>
              </a:rPr>
              <a:t>지표자료</a:t>
            </a:r>
            <a:r>
              <a:rPr lang="ko-KR" altLang="en-US" sz="4000" dirty="0" err="1" smtClean="0"/>
              <a:t>를</a:t>
            </a:r>
            <a:r>
              <a:rPr lang="ko-KR" altLang="en-US" sz="4000" dirty="0" smtClean="0"/>
              <a:t> 사용하며</a:t>
            </a: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en-US" altLang="ko-KR" sz="4000" dirty="0" smtClean="0"/>
              <a:t>  </a:t>
            </a:r>
            <a:r>
              <a:rPr lang="ko-KR" altLang="en-US" sz="4000" dirty="0" smtClean="0"/>
              <a:t>미래를 예측하기 위해 </a:t>
            </a:r>
            <a:r>
              <a:rPr lang="ko-KR" altLang="en-US" sz="4000" dirty="0" err="1">
                <a:solidFill>
                  <a:srgbClr val="FF0000"/>
                </a:solidFill>
              </a:rPr>
              <a:t>지표자료</a:t>
            </a:r>
            <a:r>
              <a:rPr lang="ko-KR" altLang="en-US" sz="4000" dirty="0" err="1"/>
              <a:t>를</a:t>
            </a:r>
            <a:r>
              <a:rPr lang="ko-KR" altLang="en-US" sz="4000" dirty="0"/>
              <a:t> </a:t>
            </a:r>
            <a:r>
              <a:rPr lang="ko-KR" altLang="en-US" sz="4000" dirty="0" smtClean="0"/>
              <a:t>사용합니다</a:t>
            </a:r>
            <a:r>
              <a:rPr lang="en-US" altLang="ko-KR" sz="4000" dirty="0" smtClean="0"/>
              <a:t>.</a:t>
            </a:r>
            <a:r>
              <a:rPr lang="en-US" altLang="ko-KR" sz="4000" dirty="0"/>
              <a:t/>
            </a:r>
            <a:br>
              <a:rPr lang="en-US" altLang="ko-KR" sz="4000" dirty="0"/>
            </a:b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67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F83FD4-CD55-411E-86A2-DC7F663E3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849"/>
          </a:xfrm>
        </p:spPr>
        <p:txBody>
          <a:bodyPr/>
          <a:lstStyle/>
          <a:p>
            <a:pPr algn="ctr"/>
            <a:r>
              <a:rPr kumimoji="1" lang="en-US" altLang="ko-KR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Ⅰ. </a:t>
            </a:r>
            <a:r>
              <a:rPr kumimoji="1" lang="ko-KR" altLang="en-US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지표에 대한 이해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3F29852-94A1-45C1-BCA9-D7B01F765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957" y="1732859"/>
            <a:ext cx="10515600" cy="4351338"/>
          </a:xfrm>
        </p:spPr>
        <p:txBody>
          <a:bodyPr>
            <a:normAutofit/>
          </a:bodyPr>
          <a:lstStyle/>
          <a:p>
            <a:r>
              <a:rPr lang="ko-KR" altLang="en-US" sz="3200" b="1" dirty="0"/>
              <a:t>통계 지표 사용의 증가</a:t>
            </a:r>
            <a:endParaRPr lang="en-US" altLang="ko-KR" sz="3200" b="1" dirty="0"/>
          </a:p>
          <a:p>
            <a:pPr marL="0" indent="0">
              <a:buNone/>
            </a:pPr>
            <a:endParaRPr lang="en-US" altLang="ko-KR" sz="3200" b="1" dirty="0"/>
          </a:p>
          <a:p>
            <a:pPr>
              <a:lnSpc>
                <a:spcPct val="150000"/>
              </a:lnSpc>
            </a:pPr>
            <a:r>
              <a:rPr lang="ko-KR" altLang="en-US" sz="2400" dirty="0"/>
              <a:t>지방 분권화에 따라 지방자치의 중요성이 강조되고 있으며</a:t>
            </a:r>
            <a:endParaRPr lang="en-US" altLang="ko-K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400" dirty="0"/>
              <a:t>   보건의료의 영역에서도 </a:t>
            </a:r>
            <a:r>
              <a:rPr lang="ko-KR" altLang="en-US" b="1" dirty="0"/>
              <a:t>지역사회의 요구와  현황</a:t>
            </a:r>
            <a:r>
              <a:rPr lang="ko-KR" altLang="en-US" sz="2400" dirty="0"/>
              <a:t>에 맞는 </a:t>
            </a:r>
            <a:endParaRPr lang="en-US" altLang="ko-K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400" dirty="0"/>
              <a:t>   </a:t>
            </a:r>
            <a:r>
              <a:rPr lang="ko-KR" altLang="en-US" sz="2400" dirty="0"/>
              <a:t>정책과 사업개발의 필요성 또한 증가하고 있어</a:t>
            </a:r>
            <a:endParaRPr lang="en-US" altLang="ko-K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400" dirty="0"/>
              <a:t>   통계 지표를 정책 수립의 근거와 사업결과 측정 목적으로 활용하고 있음</a:t>
            </a:r>
          </a:p>
        </p:txBody>
      </p:sp>
    </p:spTree>
    <p:extLst>
      <p:ext uri="{BB962C8B-B14F-4D97-AF65-F5344CB8AC3E}">
        <p14:creationId xmlns:p14="http://schemas.microsoft.com/office/powerpoint/2010/main" val="22331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686477" y="3436219"/>
            <a:ext cx="7228572" cy="280721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dirty="0" smtClean="0"/>
              <a:t>수업을 마치며</a:t>
            </a:r>
            <a:r>
              <a:rPr lang="en-US" altLang="ko-KR" sz="2800" dirty="0"/>
              <a:t> 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잠깐 쉬면서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en-US" altLang="ko-KR" sz="2800" dirty="0" smtClean="0"/>
              <a:t> </a:t>
            </a:r>
            <a:r>
              <a:rPr lang="ko-KR" altLang="en-US" sz="2800" dirty="0" smtClean="0"/>
              <a:t>우리의 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ko-KR" altLang="en-US" sz="2800" dirty="0" smtClean="0"/>
              <a:t>어제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 오늘 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ko-KR" altLang="en-US" sz="2800" dirty="0" smtClean="0"/>
              <a:t>그리고    내일을 생각해 보면</a:t>
            </a:r>
            <a:r>
              <a:rPr lang="en-US" altLang="ko-KR" sz="2800" dirty="0" smtClean="0"/>
              <a:t>~</a:t>
            </a:r>
            <a:endParaRPr lang="ko-KR" altLang="en-US" sz="28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1" y="442760"/>
            <a:ext cx="6930190" cy="27913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35052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2412"/>
          </a:xfrm>
        </p:spPr>
        <p:txBody>
          <a:bodyPr/>
          <a:lstStyle/>
          <a:p>
            <a:pPr algn="ctr"/>
            <a:r>
              <a:rPr lang="ko-KR" altLang="en-US" dirty="0" smtClean="0"/>
              <a:t>과거의 보건의료 정책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1402" y="2233061"/>
            <a:ext cx="10362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18</a:t>
            </a:r>
            <a:r>
              <a:rPr lang="ko-KR" altLang="en-US" dirty="0" smtClean="0"/>
              <a:t>세기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/>
              <a:t>항구도시를 </a:t>
            </a:r>
            <a:r>
              <a:rPr lang="ko-KR" altLang="en-US" dirty="0" smtClean="0"/>
              <a:t>중심의 검역 제도는 </a:t>
            </a:r>
            <a:r>
              <a:rPr lang="ko-KR" altLang="en-US" dirty="0"/>
              <a:t>전염병의 침입이나 전파를 막기 </a:t>
            </a:r>
            <a:r>
              <a:rPr lang="ko-KR" altLang="en-US" dirty="0" smtClean="0"/>
              <a:t>위해 시행됨</a:t>
            </a:r>
            <a:endParaRPr lang="en-US" altLang="ko-KR" dirty="0" smtClean="0"/>
          </a:p>
          <a:p>
            <a:r>
              <a:rPr lang="ko-KR" altLang="en-US" dirty="0" smtClean="0"/>
              <a:t>사회제도 </a:t>
            </a:r>
            <a:r>
              <a:rPr lang="ko-KR" altLang="en-US" dirty="0"/>
              <a:t>또는 보건의료 제도를 개선하고 이를 통하여 국민 전체의 건강</a:t>
            </a:r>
            <a:r>
              <a:rPr lang="en-US" altLang="ko-KR" dirty="0"/>
              <a:t>·</a:t>
            </a:r>
            <a:r>
              <a:rPr lang="ko-KR" altLang="en-US" dirty="0" smtClean="0"/>
              <a:t>질병 관리를 도모하고자 함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08" y="2995707"/>
            <a:ext cx="9615638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890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9414"/>
          </a:xfrm>
        </p:spPr>
        <p:txBody>
          <a:bodyPr/>
          <a:lstStyle/>
          <a:p>
            <a:pPr algn="ctr"/>
            <a:r>
              <a:rPr lang="ko-KR" altLang="en-US" dirty="0" smtClean="0"/>
              <a:t>응답하라 </a:t>
            </a:r>
            <a:r>
              <a:rPr lang="en-US" altLang="ko-KR" dirty="0" smtClean="0"/>
              <a:t>70</a:t>
            </a:r>
            <a:r>
              <a:rPr lang="ko-KR" altLang="en-US" dirty="0" smtClean="0"/>
              <a:t>∙</a:t>
            </a:r>
            <a:r>
              <a:rPr lang="en-US" altLang="ko-KR" dirty="0" smtClean="0"/>
              <a:t>80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83" y="1732547"/>
            <a:ext cx="4061861" cy="42254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30931" y="6275672"/>
            <a:ext cx="282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아찔했던 주사의 추억</a:t>
            </a:r>
            <a:endParaRPr lang="en-US" altLang="ko-KR" dirty="0" smtClean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660" y="1660580"/>
            <a:ext cx="4519635" cy="41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72438" y="6140918"/>
            <a:ext cx="249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귀찮았던 채변 검사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04496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241392-7BAB-4289-89B3-BEAE32DA6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b="1" dirty="0">
                <a:solidFill>
                  <a:srgbClr val="7832AC"/>
                </a:solidFill>
              </a:rPr>
              <a:t>출산 억제 정책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5237B251-A29E-46B0-AAC7-3FA991217D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91531"/>
            <a:ext cx="10515599" cy="3819525"/>
          </a:xfrm>
        </p:spPr>
      </p:pic>
    </p:spTree>
    <p:extLst>
      <p:ext uri="{BB962C8B-B14F-4D97-AF65-F5344CB8AC3E}">
        <p14:creationId xmlns:p14="http://schemas.microsoft.com/office/powerpoint/2010/main" val="110983860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/>
              <a:t>이제는 출산을 장려하고 </a:t>
            </a:r>
            <a:r>
              <a:rPr lang="en-US" altLang="ko-KR" sz="3600" dirty="0" smtClean="0"/>
              <a:t>. . </a:t>
            </a:r>
            <a:r>
              <a:rPr lang="ko-KR" altLang="en-US" sz="3600" dirty="0" smtClean="0"/>
              <a:t>고령사회를 준비</a:t>
            </a:r>
            <a:endParaRPr lang="ko-KR" altLang="en-US" sz="3600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5" y="1867301"/>
            <a:ext cx="3801979" cy="4351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934" y="1867301"/>
            <a:ext cx="5131243" cy="37249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73526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첨단 과학의 발달은 어디까지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52" y="2059804"/>
            <a:ext cx="3762489" cy="38501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03" y="2059804"/>
            <a:ext cx="3883335" cy="39944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47229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419" y="2167018"/>
            <a:ext cx="7160217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9464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ADA4273-3FD9-48AE-A258-3F3BAE473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262" y="2200759"/>
            <a:ext cx="8090114" cy="289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33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F83FD4-CD55-411E-86A2-DC7F663E3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651"/>
            <a:ext cx="10515600" cy="857250"/>
          </a:xfrm>
        </p:spPr>
        <p:txBody>
          <a:bodyPr/>
          <a:lstStyle/>
          <a:p>
            <a:pPr algn="ctr"/>
            <a:r>
              <a:rPr kumimoji="1" lang="en-US" altLang="ko-KR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Ⅰ. </a:t>
            </a:r>
            <a:r>
              <a:rPr kumimoji="1" lang="ko-KR" altLang="en-US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지표에 대한 이해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3F29852-94A1-45C1-BCA9-D7B01F765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5900"/>
            <a:ext cx="11544300" cy="4953000"/>
          </a:xfrm>
        </p:spPr>
        <p:txBody>
          <a:bodyPr>
            <a:normAutofit lnSpcReduction="10000"/>
          </a:bodyPr>
          <a:lstStyle/>
          <a:p>
            <a:r>
              <a:rPr lang="ko-KR" altLang="en-US" b="1" dirty="0"/>
              <a:t>보건의료 실태 통계</a:t>
            </a:r>
            <a:endParaRPr lang="en-US" altLang="ko-KR" sz="2800" b="1" dirty="0"/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dirty="0"/>
              <a:t> </a:t>
            </a:r>
            <a:r>
              <a:rPr lang="en-US" altLang="ko-KR" dirty="0"/>
              <a:t>- </a:t>
            </a:r>
            <a:r>
              <a:rPr lang="ko-KR" altLang="en-US" dirty="0"/>
              <a:t> 보건의료 수요와 공급에 대한 기본적인 사항을 포괄적이고 입체적으로</a:t>
            </a:r>
            <a:endParaRPr lang="en-US" altLang="ko-KR" dirty="0"/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dirty="0"/>
              <a:t>    산출함으로써 국가 및 지방정부 보건의료발전계획 수립의 목표와 방향</a:t>
            </a:r>
            <a:r>
              <a:rPr lang="en-US" altLang="ko-KR" dirty="0"/>
              <a:t>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/>
              <a:t>   </a:t>
            </a:r>
            <a:r>
              <a:rPr lang="ko-KR" altLang="en-US" dirty="0"/>
              <a:t>우선순위 설정</a:t>
            </a:r>
            <a:r>
              <a:rPr lang="en-US" altLang="ko-KR" dirty="0"/>
              <a:t>,</a:t>
            </a:r>
            <a:r>
              <a:rPr lang="ko-KR" altLang="en-US" dirty="0"/>
              <a:t> 수단 마련에 근거를 제공하기 위한 기초자료임</a:t>
            </a:r>
            <a:endParaRPr lang="en-US" altLang="ko-KR" dirty="0"/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dirty="0"/>
              <a:t> </a:t>
            </a:r>
            <a:r>
              <a:rPr lang="en-US" altLang="ko-KR" dirty="0"/>
              <a:t>- </a:t>
            </a:r>
            <a:r>
              <a:rPr lang="ko-KR" altLang="en-US" dirty="0"/>
              <a:t>이와 같은 근거를 기반으로 정책수립 및 의사결정을 내릴 경우 불필요한 </a:t>
            </a:r>
            <a:endParaRPr lang="en-US" altLang="ko-KR" dirty="0"/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dirty="0"/>
              <a:t>   낭비를 줄이되</a:t>
            </a:r>
            <a:r>
              <a:rPr lang="en-US" altLang="ko-KR" dirty="0"/>
              <a:t>, </a:t>
            </a:r>
            <a:r>
              <a:rPr lang="ko-KR" altLang="en-US" dirty="0"/>
              <a:t>혁신적인 프로그램을 기획할 수 있고 책임성도 강화되는</a:t>
            </a:r>
            <a:endParaRPr lang="en-US" altLang="ko-KR" dirty="0"/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dirty="0"/>
              <a:t>   장점이 있음</a:t>
            </a:r>
            <a:r>
              <a:rPr lang="en-US" altLang="ko-KR" dirty="0"/>
              <a:t>(</a:t>
            </a:r>
            <a:r>
              <a:rPr lang="ko-KR" altLang="en-US" dirty="0"/>
              <a:t>서정화 외</a:t>
            </a:r>
            <a:r>
              <a:rPr lang="en-US" altLang="ko-KR" dirty="0"/>
              <a:t>, 2017)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4624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B51595-42EE-41F4-A13C-A9B999DAE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ko-KR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Ⅰ. </a:t>
            </a:r>
            <a:r>
              <a:rPr kumimoji="1" lang="ko-KR" altLang="en-US" b="1" i="0" u="none" strike="noStrike" kern="1200" cap="none" spc="0" normalizeH="0" baseline="0" noProof="0" dirty="0">
                <a:ln>
                  <a:solidFill>
                    <a:srgbClr val="1677BB">
                      <a:alpha val="0"/>
                    </a:srgbClr>
                  </a:solidFill>
                </a:ln>
                <a:solidFill>
                  <a:srgbClr val="7832AC"/>
                </a:solidFill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n-ea"/>
                <a:ea typeface="+mn-ea"/>
              </a:rPr>
              <a:t>지표에 대한 이해</a:t>
            </a:r>
            <a:endParaRPr lang="ko-KR" altLang="en-US" dirty="0">
              <a:solidFill>
                <a:srgbClr val="7832AC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5F312D1-D707-4699-9355-861F33E9F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ko-KR" altLang="en-US" sz="3800" b="1" dirty="0"/>
              <a:t>지표의 특성</a:t>
            </a:r>
            <a:endParaRPr lang="en-US" altLang="ko-KR" sz="3800" b="1" dirty="0"/>
          </a:p>
          <a:p>
            <a:pPr marL="0" indent="0">
              <a:lnSpc>
                <a:spcPct val="170000"/>
              </a:lnSpc>
              <a:buNone/>
            </a:pPr>
            <a:r>
              <a:rPr lang="ko-KR" altLang="en-US" sz="3800" dirty="0"/>
              <a:t> </a:t>
            </a:r>
            <a:r>
              <a:rPr lang="en-US" altLang="ko-KR" sz="3800" dirty="0"/>
              <a:t>- </a:t>
            </a:r>
            <a:r>
              <a:rPr lang="ko-KR" altLang="en-US" sz="3800" dirty="0"/>
              <a:t>생산의 목적</a:t>
            </a:r>
            <a:r>
              <a:rPr lang="en-US" altLang="ko-KR" sz="3800" dirty="0"/>
              <a:t>, </a:t>
            </a:r>
            <a:r>
              <a:rPr lang="ko-KR" altLang="en-US" sz="3800" dirty="0"/>
              <a:t>방법</a:t>
            </a:r>
            <a:r>
              <a:rPr lang="en-US" altLang="ko-KR" sz="3800" dirty="0"/>
              <a:t>, </a:t>
            </a:r>
            <a:r>
              <a:rPr lang="ko-KR" altLang="en-US" sz="3800" dirty="0"/>
              <a:t>주최</a:t>
            </a:r>
            <a:r>
              <a:rPr lang="en-US" altLang="ko-KR" sz="3800" dirty="0"/>
              <a:t>, </a:t>
            </a:r>
            <a:r>
              <a:rPr lang="ko-KR" altLang="en-US" sz="3800" dirty="0"/>
              <a:t>주기 등에 따라 </a:t>
            </a:r>
            <a:r>
              <a:rPr lang="ko-KR" altLang="en-US" sz="3800" dirty="0">
                <a:solidFill>
                  <a:srgbClr val="FF0000"/>
                </a:solidFill>
              </a:rPr>
              <a:t>다양한 지표가 </a:t>
            </a:r>
            <a:r>
              <a:rPr lang="ko-KR" altLang="en-US" sz="3800" dirty="0"/>
              <a:t>존재함</a:t>
            </a:r>
            <a:endParaRPr lang="en-US" altLang="ko-KR" sz="3800" dirty="0"/>
          </a:p>
          <a:p>
            <a:pPr marL="0" indent="0">
              <a:lnSpc>
                <a:spcPct val="170000"/>
              </a:lnSpc>
              <a:buNone/>
            </a:pPr>
            <a:r>
              <a:rPr lang="ko-KR" altLang="en-US" sz="3800" dirty="0"/>
              <a:t> </a:t>
            </a:r>
            <a:r>
              <a:rPr lang="en-US" altLang="ko-KR" sz="3800" dirty="0"/>
              <a:t>- </a:t>
            </a:r>
            <a:r>
              <a:rPr lang="ko-KR" altLang="en-US" sz="3800" dirty="0"/>
              <a:t>변화하는 사회적 상태를 종합적이고 집약적으로 나타내고</a:t>
            </a:r>
            <a:r>
              <a:rPr lang="en-US" altLang="ko-KR" sz="3800" dirty="0"/>
              <a:t>,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ko-KR" altLang="en-US" sz="3800" dirty="0"/>
              <a:t>   사회구성원들의 삶의 질을  파악하여 사회변화를 포착 할 수 있어야 함</a:t>
            </a:r>
            <a:endParaRPr lang="en-US" altLang="ko-KR" sz="3800" dirty="0"/>
          </a:p>
          <a:p>
            <a:pPr marL="0" indent="0">
              <a:lnSpc>
                <a:spcPct val="170000"/>
              </a:lnSpc>
              <a:buNone/>
            </a:pPr>
            <a:r>
              <a:rPr lang="ko-KR" altLang="en-US" sz="3800" dirty="0"/>
              <a:t> </a:t>
            </a:r>
            <a:r>
              <a:rPr lang="en-US" altLang="ko-KR" sz="3800" dirty="0"/>
              <a:t>- </a:t>
            </a:r>
            <a:r>
              <a:rPr lang="ko-KR" altLang="en-US" sz="3800" dirty="0"/>
              <a:t>선행 연구를 고찰하여 지표의 조건을 살펴 보면</a:t>
            </a:r>
            <a:r>
              <a:rPr lang="en-US" altLang="ko-KR" sz="3800" dirty="0"/>
              <a:t>, </a:t>
            </a:r>
            <a:r>
              <a:rPr lang="ko-KR" altLang="en-US" sz="3800" dirty="0"/>
              <a:t>지표의 중요성</a:t>
            </a:r>
            <a:r>
              <a:rPr lang="en-US" altLang="ko-KR" sz="3800" dirty="0"/>
              <a:t>,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altLang="ko-KR" sz="3800" dirty="0"/>
              <a:t>   </a:t>
            </a:r>
            <a:r>
              <a:rPr lang="ko-KR" altLang="en-US" sz="3800" dirty="0"/>
              <a:t>과학적 타당성</a:t>
            </a:r>
            <a:r>
              <a:rPr lang="en-US" altLang="ko-KR" sz="3800" dirty="0"/>
              <a:t>, </a:t>
            </a:r>
            <a:r>
              <a:rPr lang="ko-KR" altLang="en-US" sz="3800" dirty="0"/>
              <a:t>실행가능성을 중심으로 논의가 이어지고 있음</a:t>
            </a:r>
            <a:endParaRPr lang="en-US" altLang="ko-KR" sz="38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70862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4074</TotalTime>
  <Words>3850</Words>
  <Application>Microsoft Office PowerPoint</Application>
  <PresentationFormat>와이드스크린</PresentationFormat>
  <Paragraphs>431</Paragraphs>
  <Slides>77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77</vt:i4>
      </vt:variant>
    </vt:vector>
  </HeadingPairs>
  <TitlesOfParts>
    <vt:vector size="91" baseType="lpstr">
      <vt:lpstr>Apple SD Gothic Neo</vt:lpstr>
      <vt:lpstr>나눔고딕</vt:lpstr>
      <vt:lpstr>다음_Regular</vt:lpstr>
      <vt:lpstr>맑은 고딕</vt:lpstr>
      <vt:lpstr>함초롬돋움</vt:lpstr>
      <vt:lpstr>함초롬바탕</vt:lpstr>
      <vt:lpstr>Arial</vt:lpstr>
      <vt:lpstr>Calibri</vt:lpstr>
      <vt:lpstr>Calibri Light</vt:lpstr>
      <vt:lpstr>Symbol</vt:lpstr>
      <vt:lpstr>1_Office 테마</vt:lpstr>
      <vt:lpstr>2_Office 테마</vt:lpstr>
      <vt:lpstr>디자인 사용자 지정</vt:lpstr>
      <vt:lpstr>Office Theme</vt:lpstr>
      <vt:lpstr>1차:10시부터 강의를 시작합니다  2차:14시부터 강의를 시작합니다</vt:lpstr>
      <vt:lpstr>공공보건의료 지표의 활용</vt:lpstr>
      <vt:lpstr>PowerPoint 프레젠테이션</vt:lpstr>
      <vt:lpstr>Ⅰ. 지표에 대한 이해</vt:lpstr>
      <vt:lpstr>Ⅰ. 지표에 대한 이해</vt:lpstr>
      <vt:lpstr>Ⅰ. 지표에 대한 이해</vt:lpstr>
      <vt:lpstr>Ⅰ. 지표에 대한 이해</vt:lpstr>
      <vt:lpstr>Ⅰ. 지표에 대한 이해</vt:lpstr>
      <vt:lpstr>Ⅰ. 지표에 대한 이해</vt:lpstr>
      <vt:lpstr>Ⅰ. 지표에 대한 이해</vt:lpstr>
      <vt:lpstr>예시 지표 데이터와 정책</vt:lpstr>
      <vt:lpstr>PowerPoint 프레젠테이션</vt:lpstr>
      <vt:lpstr>총인구 수로 파악한 인구</vt:lpstr>
      <vt:lpstr>장래 추계인구로 확인한 인구</vt:lpstr>
      <vt:lpstr>인구성장률과 출산 정책 과정</vt:lpstr>
      <vt:lpstr>그러나 총인구:  7월 1일 기준의 인구로, 과거에 대한 확정 인구와 향후의 인구변동 요인(출생, 사망, 국제이동)            을 고려하여 작성한 추계인구로 구분됨. 2028년을 정점으로 감소가 예상됨 인구성장률: (자연증가율+사회증가율)의 전년대비 인구증가율.                      2029년부터 마이너스로 전환, 2067년에는 -1.26% 수준에 도달할 전망임.           출처 : 통계청(2019)「장래인구추계 2017-2067년」中 중위추계 결과</vt:lpstr>
      <vt:lpstr>인구성장률</vt:lpstr>
      <vt:lpstr>그리고, 확인해야 할  것은 인구 구성비 * 인구의 연령계층별 인구 구성비를 확인하여 교육, 노동, 부양문제 등에 대한 현황을 파악하고      관련 대책을 세울 수 있다. </vt:lpstr>
      <vt:lpstr>연령계층별 인구 구성비 전망(2017~2067)</vt:lpstr>
      <vt:lpstr>인구변화와  합계출산율</vt:lpstr>
      <vt:lpstr>인구 성장률의 변화</vt:lpstr>
      <vt:lpstr>다차원적 분석 필요</vt:lpstr>
      <vt:lpstr>인구정책의 오류</vt:lpstr>
      <vt:lpstr>지표설명</vt:lpstr>
      <vt:lpstr>어떤 지표로  무엇을 볼 것인가? </vt:lpstr>
      <vt:lpstr>전라남도 지표생성 연구</vt:lpstr>
      <vt:lpstr>전라남도 지표생성 연구</vt:lpstr>
      <vt:lpstr>전라남도 지표생성 연구</vt:lpstr>
      <vt:lpstr>전라남도 지표생성 연구</vt:lpstr>
      <vt:lpstr>전라남도 지표생성 연구</vt:lpstr>
      <vt:lpstr>전라남도 지표생성 연구(우선 선정 기준)</vt:lpstr>
      <vt:lpstr>전라남도 지표생성 연구(참여 전문가)</vt:lpstr>
      <vt:lpstr>전라남도 지표생성 연구</vt:lpstr>
      <vt:lpstr>전라남도 지표생성 연구</vt:lpstr>
      <vt:lpstr>PowerPoint 프레젠테이션</vt:lpstr>
      <vt:lpstr>전라남도 공공보건의료지원단 홈페이지 2차 탑재 지표 </vt:lpstr>
      <vt:lpstr>PowerPoint 프레젠테이션</vt:lpstr>
      <vt:lpstr>그러므로 멀리서 숲을 보아야 하고,  가까이 있는 나무도 보아야 한다 </vt:lpstr>
      <vt:lpstr>Ⅱ. 지표 활용의 실제 (사업이나 논문에 활용하는 공공보건의료지표 )</vt:lpstr>
      <vt:lpstr>Ⅱ. 지표 활용의 실제(사업계획서 예시)</vt:lpstr>
      <vt:lpstr>Ⅱ. 지표 활용의 실제(논문 예시)</vt:lpstr>
      <vt:lpstr>전라남도 공공보건의료지원단   홈페이지 탑재 지표 활용방법 </vt:lpstr>
      <vt:lpstr>Ⅱ. 지표 활용의 실제  -전라남도 공공보건의료지원단 홈페이지 탑재  지표-</vt:lpstr>
      <vt:lpstr>Ⅱ. 지표 활용의 실제  -전라남도 공공보건의료지원단 홈페이지 탑재 지표-</vt:lpstr>
      <vt:lpstr>Ⅱ. 지표 활용의 실제  -전라남도 공공보건의료지원단 홈페이지 탑재 지표-</vt:lpstr>
      <vt:lpstr>Ⅲ. 지표의 추출 및 적용 -전라남도 공공보건의료지원단 홈페이지 탑재 지표를 중심으로-</vt:lpstr>
      <vt:lpstr>Ⅱ. 지표 활용의 실제  -전라남도 공공보건의료지원단 홈페이지 탑재 지표-</vt:lpstr>
      <vt:lpstr>Ⅱ. 지표 활용의 실제  -전라남도 공공보건의료지원단 홈페이지 탑재 지표--</vt:lpstr>
      <vt:lpstr>Ⅱ. 지표 활용의 실제  -전라남도 공공보건의료지원단 홈페이지 탑재 지표-</vt:lpstr>
      <vt:lpstr>Ⅱ. 지표 활용의 실제  -전라남도 공공보건의료지원단 홈페이지 탑재 지표--</vt:lpstr>
      <vt:lpstr>Ⅱ. 지표 활용의 실제  -전라남도 공공보건의료지원단 홈페이지 탑재 지표-</vt:lpstr>
      <vt:lpstr>Ⅱ. 지표 활용의 실제  -전라남도 공공보건의료지원단 홈페이지 탑재 지표-</vt:lpstr>
      <vt:lpstr>PowerPoint 프레젠테이션</vt:lpstr>
      <vt:lpstr>Ⅱ. 지표 활용의 실제 (기타)</vt:lpstr>
      <vt:lpstr>(예시 )사업 계획서 지표 활용</vt:lpstr>
      <vt:lpstr>(예시 ) 사업 계획서 사업 내용</vt:lpstr>
      <vt:lpstr>(예시 ) 사업 계획서 사업 방법</vt:lpstr>
      <vt:lpstr>사업 계획서 평가 방법 예시</vt:lpstr>
      <vt:lpstr>전남의 주요 지표 예시</vt:lpstr>
      <vt:lpstr>전남의 주요 지표 예시</vt:lpstr>
      <vt:lpstr>Ⅲ. 전라남도 공공보건의료지원단 연구 결과 활용</vt:lpstr>
      <vt:lpstr>Ⅲ. 전라남도 공공보건의료지원단 연구 결과 활용</vt:lpstr>
      <vt:lpstr>Ⅲ. 전라남도 공공보건의료지원단 연구 결과 활용</vt:lpstr>
      <vt:lpstr>유의 사항 (하향지표 관련)</vt:lpstr>
      <vt:lpstr>유의 사항 (하향지표 관련)</vt:lpstr>
      <vt:lpstr> 유의 사항 (%와  %의 사용) </vt:lpstr>
      <vt:lpstr>유의 사항 (%와  %의 사용)</vt:lpstr>
      <vt:lpstr>출처 표기 관련</vt:lpstr>
      <vt:lpstr>∙현재를 파악하기 위해 지표자료를 사용  그리고 ∙결과를 확인하기 위해서도  지표자료를 사용하며   미래를 예측하기 위해 지표자료를 사용합니다.  </vt:lpstr>
      <vt:lpstr>수업을 마치며  잠깐 쉬면서  우리의  어제,  오늘  그리고    내일을 생각해 보면~</vt:lpstr>
      <vt:lpstr>과거의 보건의료 정책</vt:lpstr>
      <vt:lpstr>응답하라 70∙80</vt:lpstr>
      <vt:lpstr>출산 억제 정책</vt:lpstr>
      <vt:lpstr>이제는 출산을 장려하고 . . 고령사회를 준비</vt:lpstr>
      <vt:lpstr>첨단 과학의 발달은 어디까지?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Oliver</dc:creator>
  <cp:lastModifiedBy>user</cp:lastModifiedBy>
  <cp:revision>221</cp:revision>
  <cp:lastPrinted>2021-04-09T00:30:36Z</cp:lastPrinted>
  <dcterms:created xsi:type="dcterms:W3CDTF">2021-04-05T02:57:51Z</dcterms:created>
  <dcterms:modified xsi:type="dcterms:W3CDTF">2021-11-08T07:28:38Z</dcterms:modified>
</cp:coreProperties>
</file>