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8" r:id="rId6"/>
    <p:sldId id="289" r:id="rId7"/>
    <p:sldId id="282" r:id="rId8"/>
    <p:sldId id="278" r:id="rId9"/>
    <p:sldId id="279" r:id="rId10"/>
    <p:sldId id="280" r:id="rId11"/>
    <p:sldId id="292" r:id="rId12"/>
    <p:sldId id="293" r:id="rId13"/>
    <p:sldId id="273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80" d="100"/>
          <a:sy n="80" d="100"/>
        </p:scale>
        <p:origin x="348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A7082-0673-4127-9B4A-DF8B5B97693C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6A30A-EF02-4EFE-9D5D-C2D76B3A9F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628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4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49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89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51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518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13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70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0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40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309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55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7479-B45A-40F0-93EA-F7B0FDF1BFC5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D5C2E-7A40-4405-99D2-E04548A698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15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7015" y="223275"/>
            <a:ext cx="4362796" cy="703156"/>
          </a:xfrm>
        </p:spPr>
        <p:txBody>
          <a:bodyPr>
            <a:noAutofit/>
          </a:bodyPr>
          <a:lstStyle/>
          <a:p>
            <a:pPr algn="l"/>
            <a:r>
              <a:rPr lang="en-US" altLang="ko-KR" sz="2000" dirty="0" smtClean="0"/>
              <a:t>2020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11</a:t>
            </a:r>
            <a:r>
              <a:rPr lang="ko-KR" altLang="en-US" sz="2000" dirty="0" smtClean="0"/>
              <a:t>월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일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전라남도 공공보건의료지원단 주관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465594" y="5438712"/>
            <a:ext cx="4339389" cy="1022465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최은정 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동신대학교</a:t>
            </a:r>
            <a:r>
              <a:rPr lang="ko-KR" altLang="en-US" dirty="0" smtClean="0"/>
              <a:t> 사회복지학과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668" y="1503949"/>
            <a:ext cx="5450305" cy="522192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4656221" y="223275"/>
            <a:ext cx="73292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공공의료 현장의 </a:t>
            </a:r>
            <a:endParaRPr lang="en-US" altLang="ko-KR" sz="40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4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사례관리 </a:t>
            </a: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실천역량 강화를 </a:t>
            </a:r>
            <a:r>
              <a:rPr lang="en-US" altLang="ko-KR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4000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위한 사례분석</a:t>
            </a:r>
          </a:p>
        </p:txBody>
      </p:sp>
    </p:spTree>
    <p:extLst>
      <p:ext uri="{BB962C8B-B14F-4D97-AF65-F5344CB8AC3E}">
        <p14:creationId xmlns:p14="http://schemas.microsoft.com/office/powerpoint/2010/main" val="14087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0574" y="285613"/>
            <a:ext cx="10515600" cy="62878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ko-KR" altLang="en-US" sz="3200" dirty="0" err="1" smtClean="0"/>
              <a:t>첫번째</a:t>
            </a:r>
            <a:r>
              <a:rPr lang="ko-KR" altLang="en-US" sz="3200" dirty="0" smtClean="0"/>
              <a:t> 사례에서 </a:t>
            </a:r>
            <a:r>
              <a:rPr lang="ko-KR" altLang="en-US" sz="3200" dirty="0" err="1" smtClean="0"/>
              <a:t>또다른</a:t>
            </a:r>
            <a:r>
              <a:rPr lang="ko-KR" altLang="en-US" sz="3200" dirty="0" smtClean="0"/>
              <a:t> 옵션</a:t>
            </a:r>
            <a:r>
              <a:rPr lang="en-US" altLang="ko-KR" sz="3200" dirty="0" smtClean="0"/>
              <a:t>(option)</a:t>
            </a:r>
            <a:r>
              <a:rPr lang="ko-KR" altLang="en-US" sz="3200" dirty="0" smtClean="0"/>
              <a:t>이 있다면</a:t>
            </a:r>
            <a:r>
              <a:rPr lang="en-US" altLang="ko-KR" sz="3200" dirty="0" smtClean="0"/>
              <a:t>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7869" y="914400"/>
            <a:ext cx="11499574" cy="5645426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6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1915" y="206100"/>
            <a:ext cx="11695042" cy="738118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ko-KR" altLang="en-US" sz="3200" dirty="0" err="1" smtClean="0"/>
              <a:t>두번째</a:t>
            </a:r>
            <a:r>
              <a:rPr lang="ko-KR" altLang="en-US" sz="3200" dirty="0" smtClean="0"/>
              <a:t> 사례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장애인 사례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에서 사례관리자가 </a:t>
            </a:r>
            <a:r>
              <a:rPr lang="ko-KR" altLang="en-US" sz="3200" dirty="0" smtClean="0"/>
              <a:t>잘한 점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1915" y="944218"/>
            <a:ext cx="11695042" cy="569512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altLang="ko-KR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34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0574" y="285613"/>
            <a:ext cx="10515600" cy="62878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ko-KR" altLang="en-US" sz="3200" dirty="0" err="1" smtClean="0"/>
              <a:t>두번째</a:t>
            </a:r>
            <a:r>
              <a:rPr lang="ko-KR" altLang="en-US" sz="3200" dirty="0" smtClean="0"/>
              <a:t> 사례에서 </a:t>
            </a:r>
            <a:r>
              <a:rPr lang="ko-KR" altLang="en-US" sz="3200" dirty="0" err="1" smtClean="0"/>
              <a:t>또다른</a:t>
            </a:r>
            <a:r>
              <a:rPr lang="ko-KR" altLang="en-US" sz="3200" dirty="0" smtClean="0"/>
              <a:t> 옵션</a:t>
            </a:r>
            <a:r>
              <a:rPr lang="en-US" altLang="ko-KR" sz="3200" dirty="0" smtClean="0"/>
              <a:t>(option)</a:t>
            </a:r>
            <a:r>
              <a:rPr lang="ko-KR" altLang="en-US" sz="3200" dirty="0" smtClean="0"/>
              <a:t>이 있다면</a:t>
            </a:r>
            <a:r>
              <a:rPr lang="en-US" altLang="ko-KR" sz="3200" dirty="0" smtClean="0"/>
              <a:t>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7869" y="914400"/>
            <a:ext cx="11499574" cy="5645426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42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305" y="252662"/>
            <a:ext cx="7567863" cy="6280485"/>
          </a:xfrm>
          <a:prstGeom prst="rect">
            <a:avLst/>
          </a:prstGeom>
          <a:ln>
            <a:noFill/>
          </a:ln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9302" y="505325"/>
            <a:ext cx="7009646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o-KR" altLang="en-US" sz="4400" dirty="0" smtClean="0">
                <a:latin typeface="HY궁서B" pitchFamily="18" charset="-127"/>
                <a:ea typeface="HY궁서B" pitchFamily="18" charset="-127"/>
              </a:rPr>
              <a:t> 경청해주셔서 </a:t>
            </a:r>
            <a:r>
              <a:rPr lang="ko-KR" altLang="en-US" sz="4400" dirty="0" smtClean="0">
                <a:latin typeface="HY궁서B" pitchFamily="18" charset="-127"/>
                <a:ea typeface="HY궁서B" pitchFamily="18" charset="-127"/>
              </a:rPr>
              <a:t>감사합니다</a:t>
            </a:r>
            <a:r>
              <a:rPr lang="en-US" altLang="ko-KR" sz="4400" dirty="0" smtClean="0">
                <a:latin typeface="HY궁서B" pitchFamily="18" charset="-127"/>
                <a:ea typeface="HY궁서B" pitchFamily="18" charset="-127"/>
              </a:rPr>
              <a:t>! </a:t>
            </a:r>
            <a:endParaRPr lang="ko-KR" altLang="en-US" sz="4400" dirty="0">
              <a:latin typeface="HY궁서B" pitchFamily="18" charset="-127"/>
              <a:ea typeface="HY궁서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143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2894" y="365125"/>
            <a:ext cx="9986211" cy="132556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800" b="1" dirty="0" smtClean="0"/>
              <a:t>공공보건 영역에 근무하는 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ko-KR" altLang="en-US" sz="2800" b="1" dirty="0" smtClean="0"/>
              <a:t>사례관리를 담당하는 실무자의 역할  </a:t>
            </a:r>
            <a:endParaRPr lang="ko-KR" altLang="en-US" sz="2800" b="1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95" y="2009274"/>
            <a:ext cx="9986210" cy="455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1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600" cy="92225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4000" b="1" dirty="0" smtClean="0"/>
              <a:t>사례관리자의 업무 대상 </a:t>
            </a:r>
            <a:endParaRPr lang="ko-KR" altLang="en-US" sz="4000" b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748219"/>
              </p:ext>
            </p:extLst>
          </p:nvPr>
        </p:nvGraphicFramePr>
        <p:xfrm>
          <a:off x="838199" y="1450891"/>
          <a:ext cx="336082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822"/>
              </a:tblGrid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의료적 상황에 </a:t>
                      </a:r>
                      <a:endParaRPr lang="en-US" altLang="ko-KR" sz="240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따른 취약한 계층 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중증암환자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희귀난치성질환자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err="1" smtClean="0"/>
                        <a:t>심뇌혈관계질환자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미숙아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err="1" smtClean="0"/>
                        <a:t>만성질환자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응급환자 등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766828"/>
              </p:ext>
            </p:extLst>
          </p:nvPr>
        </p:nvGraphicFramePr>
        <p:xfrm>
          <a:off x="4367462" y="1450891"/>
          <a:ext cx="3561349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349"/>
              </a:tblGrid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사회적 상황에 </a:t>
                      </a:r>
                      <a:endParaRPr lang="en-US" altLang="ko-KR" sz="240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따른 취약한 계층 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독거노인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노숙자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학대 및 폭력피해자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외국인근로자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다문화가정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미혼모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자살시도자 등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167276"/>
              </p:ext>
            </p:extLst>
          </p:nvPr>
        </p:nvGraphicFramePr>
        <p:xfrm>
          <a:off x="8117304" y="1450891"/>
          <a:ext cx="3236495" cy="5057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6495"/>
              </a:tblGrid>
              <a:tr h="119605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경제적 상황에 </a:t>
                      </a:r>
                      <a:endParaRPr lang="en-US" altLang="ko-KR" sz="240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따른 취약한 계층 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의료급여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err="1" smtClean="0"/>
                        <a:t>차상위계층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사각지대환자 등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8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146402"/>
              </p:ext>
            </p:extLst>
          </p:nvPr>
        </p:nvGraphicFramePr>
        <p:xfrm>
          <a:off x="561473" y="1439390"/>
          <a:ext cx="3252537" cy="512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537"/>
              </a:tblGrid>
              <a:tr h="119605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경제적 상황에 </a:t>
                      </a:r>
                      <a:endParaRPr lang="en-US" altLang="ko-KR" sz="240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따른 취약한 계층 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의료급여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err="1" smtClean="0"/>
                        <a:t>차상위계층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사각지대환자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549441" y="392714"/>
            <a:ext cx="11289617" cy="70568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3600" dirty="0" smtClean="0"/>
              <a:t>사례관리자의 업무영역</a:t>
            </a:r>
            <a:r>
              <a:rPr lang="en-US" altLang="ko-KR" sz="3600" dirty="0" smtClean="0"/>
              <a:t>(1) </a:t>
            </a:r>
            <a:r>
              <a:rPr lang="en-US" altLang="ko-KR" sz="3600" dirty="0" smtClean="0">
                <a:sym typeface="Wingdings" panose="05000000000000000000" pitchFamily="2" charset="2"/>
              </a:rPr>
              <a:t> </a:t>
            </a:r>
            <a:r>
              <a:rPr lang="ko-KR" alt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경제적 취약 계층 지원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모서리가 둥근 사각형 설명선 6"/>
          <p:cNvSpPr/>
          <p:nvPr/>
        </p:nvSpPr>
        <p:spPr>
          <a:xfrm rot="5400000">
            <a:off x="5605447" y="333754"/>
            <a:ext cx="5127976" cy="7339248"/>
          </a:xfrm>
          <a:prstGeom prst="wedgeRoundRectCallout">
            <a:avLst>
              <a:gd name="adj1" fmla="val 1189"/>
              <a:gd name="adj2" fmla="val 7257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695321" y="1881818"/>
            <a:ext cx="69482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000" b="1" dirty="0" smtClean="0"/>
              <a:t>공적인 지원을 받지는 못하나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갑작스러운 실직이나 가족관계의 단절 등으로 실질적인 경제적 어려움에 처한 사람</a:t>
            </a:r>
            <a:endParaRPr lang="en-US" altLang="ko-KR" sz="2000" b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US" altLang="ko-KR" sz="2000" b="1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000" b="1" dirty="0" smtClean="0"/>
              <a:t>사례관리자의 역할</a:t>
            </a:r>
            <a:endParaRPr lang="en-US" altLang="ko-KR" sz="2000" b="1" dirty="0" smtClean="0"/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(1) </a:t>
            </a:r>
            <a:r>
              <a:rPr lang="ko-KR" altLang="en-US" sz="2000" b="1" dirty="0" smtClean="0"/>
              <a:t>각종 공공영역의 지원사업에 연계하여 경제적 지원을 받도록 함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긴급의료비지원사업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암환자지원사업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희귀난치성질환지원사업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재난적의료비지원사업</a:t>
            </a:r>
            <a:r>
              <a:rPr lang="ko-KR" altLang="en-US" sz="2000" b="1" dirty="0" smtClean="0"/>
              <a:t> 등</a:t>
            </a:r>
            <a:r>
              <a:rPr lang="en-US" altLang="ko-KR" sz="20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(2) </a:t>
            </a:r>
            <a:r>
              <a:rPr lang="ko-KR" altLang="en-US" sz="2000" b="1" dirty="0" smtClean="0"/>
              <a:t>민간차원의 의료비지원사업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개별 병원의 </a:t>
            </a:r>
            <a:r>
              <a:rPr lang="ko-KR" altLang="en-US" sz="2000" b="1" dirty="0" err="1" smtClean="0"/>
              <a:t>의료사회복지사들의</a:t>
            </a:r>
            <a:r>
              <a:rPr lang="ko-KR" altLang="en-US" sz="2000" b="1" dirty="0" smtClean="0"/>
              <a:t> 주도하에 자체적으로 조성된 원내 후원금 지원 등 </a:t>
            </a:r>
            <a:r>
              <a:rPr lang="en-US" altLang="ko-KR" sz="2000" b="1" dirty="0" smtClean="0"/>
              <a:t>   </a:t>
            </a:r>
          </a:p>
          <a:p>
            <a:pPr marL="285750" indent="-285750">
              <a:buFontTx/>
              <a:buChar char="-"/>
            </a:pP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0227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549441" y="392714"/>
            <a:ext cx="11289617" cy="705685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3600" dirty="0" smtClean="0"/>
              <a:t>사례관리자의 업무영역</a:t>
            </a:r>
            <a:r>
              <a:rPr lang="en-US" altLang="ko-KR" sz="3600" dirty="0" smtClean="0"/>
              <a:t>(2) </a:t>
            </a:r>
            <a:r>
              <a:rPr lang="en-US" altLang="ko-KR" sz="3600" dirty="0" smtClean="0">
                <a:sym typeface="Wingdings" panose="05000000000000000000" pitchFamily="2" charset="2"/>
              </a:rPr>
              <a:t> </a:t>
            </a:r>
            <a:r>
              <a:rPr lang="ko-KR" alt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의료적 취약 계층 지원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536858"/>
              </p:ext>
            </p:extLst>
          </p:nvPr>
        </p:nvGraphicFramePr>
        <p:xfrm>
          <a:off x="549441" y="1258386"/>
          <a:ext cx="3360822" cy="472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822"/>
              </a:tblGrid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의료적 상황에 </a:t>
                      </a:r>
                      <a:endParaRPr lang="en-US" altLang="ko-KR" sz="240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따른 취약한 계층 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smtClean="0"/>
                        <a:t>중증암환자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smtClean="0"/>
                        <a:t>희귀난치성질환자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err="1" smtClean="0"/>
                        <a:t>심뇌혈관계질환자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smtClean="0"/>
                        <a:t>미숙아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err="1" smtClean="0"/>
                        <a:t>만성질환자</a:t>
                      </a:r>
                      <a:r>
                        <a:rPr lang="en-US" altLang="ko-KR" sz="2000" b="1" dirty="0" smtClean="0"/>
                        <a:t>(</a:t>
                      </a:r>
                      <a:r>
                        <a:rPr lang="ko-KR" altLang="en-US" sz="2000" b="1" dirty="0" smtClean="0"/>
                        <a:t>당뇨병</a:t>
                      </a:r>
                      <a:r>
                        <a:rPr lang="en-US" altLang="ko-KR" sz="2000" b="1" dirty="0" smtClean="0"/>
                        <a:t>, </a:t>
                      </a:r>
                      <a:r>
                        <a:rPr lang="ko-KR" altLang="en-US" sz="2000" b="1" dirty="0" smtClean="0"/>
                        <a:t>암</a:t>
                      </a:r>
                      <a:r>
                        <a:rPr lang="en-US" altLang="ko-KR" sz="2000" b="1" dirty="0" smtClean="0"/>
                        <a:t>, </a:t>
                      </a:r>
                      <a:r>
                        <a:rPr lang="ko-KR" altLang="en-US" sz="2000" b="1" dirty="0" smtClean="0"/>
                        <a:t>만성신부전 등</a:t>
                      </a:r>
                      <a:r>
                        <a:rPr lang="en-US" altLang="ko-KR" sz="2000" b="1" dirty="0" smtClean="0"/>
                        <a:t>) </a:t>
                      </a:r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smtClean="0"/>
                        <a:t>응급환자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err="1" smtClean="0"/>
                        <a:t>정신질환자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smtClean="0"/>
                        <a:t>호스피스 대상자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000" b="1" dirty="0" smtClean="0"/>
                        <a:t>재활치료 대상자 등</a:t>
                      </a:r>
                      <a:endParaRPr lang="en-US" altLang="ko-KR" sz="2000" b="1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endParaRPr lang="ko-KR" alt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모서리가 둥근 사각형 설명선 6"/>
          <p:cNvSpPr/>
          <p:nvPr/>
        </p:nvSpPr>
        <p:spPr>
          <a:xfrm rot="5400000">
            <a:off x="5666873" y="282749"/>
            <a:ext cx="5257801" cy="7339248"/>
          </a:xfrm>
          <a:prstGeom prst="wedgeRoundRectCallout">
            <a:avLst>
              <a:gd name="adj1" fmla="val -42075"/>
              <a:gd name="adj2" fmla="val 67497"/>
              <a:gd name="adj3" fmla="val 16667"/>
            </a:avLst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017168" y="1457869"/>
            <a:ext cx="69482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000" b="1" dirty="0" smtClean="0"/>
              <a:t>사례관리자의 역할</a:t>
            </a:r>
            <a:endParaRPr lang="en-US" altLang="ko-KR" sz="2000" b="1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2000" b="1" dirty="0" smtClean="0"/>
              <a:t>전인적인 치료</a:t>
            </a:r>
            <a:r>
              <a:rPr lang="en-US" altLang="ko-KR" sz="2000" b="1" dirty="0" smtClean="0"/>
              <a:t>(team care approach)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사회심리적인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문제</a:t>
            </a:r>
            <a:endParaRPr lang="en-US" altLang="ko-KR" sz="2000" b="1" dirty="0" smtClean="0"/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    - </a:t>
            </a:r>
            <a:r>
              <a:rPr lang="ko-KR" altLang="en-US" sz="2000" b="1" dirty="0" smtClean="0"/>
              <a:t>사회복귀의 문제</a:t>
            </a:r>
            <a:endParaRPr lang="en-US" altLang="ko-KR" sz="2000" b="1" dirty="0" smtClean="0"/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(2) </a:t>
            </a:r>
            <a:r>
              <a:rPr lang="ko-KR" altLang="en-US" sz="2000" b="1" dirty="0" smtClean="0"/>
              <a:t>정부의 지원사업에 대한 연계활동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암환자지원사업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재난적의료비지원사업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희귀난치성질환지원사업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미숙아지원사업 등</a:t>
            </a:r>
            <a:r>
              <a:rPr lang="en-US" altLang="ko-KR" sz="20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(3) </a:t>
            </a:r>
            <a:r>
              <a:rPr lang="ko-KR" altLang="en-US" sz="2000" b="1" dirty="0" smtClean="0"/>
              <a:t>심리정서적 지지 및 가족상담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만성질환관리를 위한 정보 제공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및 교육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지역 사회자원 연계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멘토링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자조집단 구성 등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8355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549441" y="392714"/>
            <a:ext cx="11289617" cy="70568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3600" dirty="0" smtClean="0"/>
              <a:t>사례관리자의 업무영역</a:t>
            </a:r>
            <a:r>
              <a:rPr lang="en-US" altLang="ko-KR" sz="3600" dirty="0" smtClean="0"/>
              <a:t>(3) </a:t>
            </a:r>
            <a:r>
              <a:rPr lang="en-US" altLang="ko-KR" sz="3600" dirty="0" smtClean="0">
                <a:sym typeface="Wingdings" panose="05000000000000000000" pitchFamily="2" charset="2"/>
              </a:rPr>
              <a:t> </a:t>
            </a:r>
            <a:r>
              <a:rPr lang="ko-KR" alt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사회적 취약 계층 지원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724941"/>
              </p:ext>
            </p:extLst>
          </p:nvPr>
        </p:nvGraphicFramePr>
        <p:xfrm>
          <a:off x="549441" y="1252039"/>
          <a:ext cx="3561349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349"/>
              </a:tblGrid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사회적 상황에 </a:t>
                      </a:r>
                      <a:endParaRPr lang="en-US" altLang="ko-KR" sz="240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smtClean="0"/>
                        <a:t>따른 취약한 계층 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독거노인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노숙자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학대 및 폭력피해자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외국인근로자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다문화가정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미혼모</a:t>
                      </a:r>
                      <a:endParaRPr lang="en-US" altLang="ko-KR" sz="2400" dirty="0" smtClean="0"/>
                    </a:p>
                    <a:p>
                      <a:pPr marL="285750" indent="-28575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lang="ko-KR" altLang="en-US" sz="2400" dirty="0" smtClean="0"/>
                        <a:t>자살시도자 등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모서리가 둥근 사각형 설명선 6"/>
          <p:cNvSpPr/>
          <p:nvPr/>
        </p:nvSpPr>
        <p:spPr>
          <a:xfrm rot="5400000">
            <a:off x="6531526" y="142735"/>
            <a:ext cx="3067300" cy="7339248"/>
          </a:xfrm>
          <a:prstGeom prst="wedgeRoundRectCallout">
            <a:avLst>
              <a:gd name="adj1" fmla="val -73455"/>
              <a:gd name="adj2" fmla="val 60940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591061" y="2487730"/>
            <a:ext cx="69482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2000" b="1" dirty="0" smtClean="0"/>
              <a:t>사례관리자의 역할</a:t>
            </a:r>
            <a:endParaRPr lang="en-US" altLang="ko-KR" sz="2000" b="1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2000" b="1" dirty="0" smtClean="0"/>
              <a:t> 사회적 상황에 의한 취약계층이 의료사각지대에 빠지지 않기 위해서 사회적 자원 연계 필요함</a:t>
            </a:r>
            <a:endParaRPr lang="en-US" altLang="ko-KR" sz="2000" b="1" dirty="0" smtClean="0"/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(2) </a:t>
            </a:r>
            <a:r>
              <a:rPr lang="ko-KR" altLang="en-US" sz="2000" b="1" dirty="0" smtClean="0"/>
              <a:t>적절한 의료서비스를 받기 위한 자원의 연계 및 정보 제공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742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ko-KR" altLang="en-US" sz="3200" b="1" dirty="0"/>
              <a:t>공공보건 영역에 근무하는 </a:t>
            </a:r>
            <a:r>
              <a:rPr lang="en-US" altLang="ko-KR" sz="3200" b="1" dirty="0"/>
              <a:t/>
            </a:r>
            <a:br>
              <a:rPr lang="en-US" altLang="ko-KR" sz="3200" b="1" dirty="0"/>
            </a:br>
            <a:r>
              <a:rPr lang="ko-KR" altLang="en-US" sz="3200" b="1" dirty="0" smtClean="0"/>
              <a:t>사례관리를 담당하는 실무자의 역할 </a:t>
            </a:r>
            <a:endParaRPr lang="ko-KR" altLang="en-US" sz="3200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5005" y="2146676"/>
            <a:ext cx="9901989" cy="451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510"/>
          </a:xfrm>
          <a:solidFill>
            <a:srgbClr val="FFFF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ko-KR" altLang="en-US" b="1" dirty="0" smtClean="0"/>
              <a:t>사례를 이용한 강의진행 방법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5970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교수가 제시한 </a:t>
            </a:r>
            <a:r>
              <a:rPr lang="ko-KR" altLang="en-US" dirty="0" smtClean="0"/>
              <a:t>두 가지 사례를 </a:t>
            </a:r>
            <a:r>
              <a:rPr lang="ko-KR" altLang="en-US" dirty="0" smtClean="0"/>
              <a:t>보시고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교수의 설명을 들으시면서</a:t>
            </a:r>
            <a:r>
              <a:rPr lang="en-US" altLang="ko-KR" dirty="0" smtClean="0"/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그 사례가 다루어진 과정을 평가해 보시기 바랍니다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사정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개입목표 세우기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실제개입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점검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자원 </a:t>
            </a:r>
            <a:r>
              <a:rPr lang="ko-KR" altLang="en-US" dirty="0" smtClean="0"/>
              <a:t>파악 및 활용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종료 등을 각 단계별로 평가해보시기 바랍니다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 </a:t>
            </a:r>
            <a:r>
              <a:rPr lang="ko-KR" altLang="en-US" dirty="0" smtClean="0"/>
              <a:t>이 사례가 다루어진 과정에서 사례관리자가 잘한 점을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가지 이상 적어보시고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옵션</a:t>
            </a:r>
            <a:r>
              <a:rPr lang="en-US" altLang="ko-KR" dirty="0" smtClean="0"/>
              <a:t>(option, </a:t>
            </a:r>
            <a:r>
              <a:rPr lang="ko-KR" altLang="en-US" dirty="0" smtClean="0"/>
              <a:t>또 다른 더 적절한 방법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있다면</a:t>
            </a:r>
            <a:r>
              <a:rPr lang="en-US" altLang="ko-KR" dirty="0" smtClean="0"/>
              <a:t> </a:t>
            </a:r>
            <a:r>
              <a:rPr lang="ko-KR" altLang="en-US" dirty="0" smtClean="0"/>
              <a:t>어떤 것들이 있을 수 있는지를 적어보시기 바랍니다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94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1915" y="206099"/>
            <a:ext cx="11695042" cy="1069247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ko-KR" altLang="en-US" sz="3200" dirty="0" err="1" smtClean="0"/>
              <a:t>첫번째</a:t>
            </a:r>
            <a:r>
              <a:rPr lang="ko-KR" altLang="en-US" sz="3200" dirty="0" smtClean="0"/>
              <a:t> 사례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알코올중독과 도박문제를 가진 사례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에서 사례관리자가 </a:t>
            </a:r>
            <a:r>
              <a:rPr lang="ko-KR" altLang="en-US" sz="3200" dirty="0" smtClean="0"/>
              <a:t>잘한 점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1915" y="1371600"/>
            <a:ext cx="11695042" cy="526773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altLang="ko-KR" dirty="0" smtClean="0"/>
              <a:t>_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altLang="ko-KR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989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411</Words>
  <Application>Microsoft Office PowerPoint</Application>
  <PresentationFormat>와이드스크린</PresentationFormat>
  <Paragraphs>96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HY견고딕</vt:lpstr>
      <vt:lpstr>HY궁서B</vt:lpstr>
      <vt:lpstr>맑은 고딕</vt:lpstr>
      <vt:lpstr>Arial</vt:lpstr>
      <vt:lpstr>Wingdings</vt:lpstr>
      <vt:lpstr>Office 테마</vt:lpstr>
      <vt:lpstr>2020년 11월 6일 전라남도 공공보건의료지원단 주관</vt:lpstr>
      <vt:lpstr>공공보건 영역에 근무하는  사례관리를 담당하는 실무자의 역할  </vt:lpstr>
      <vt:lpstr>사례관리자의 업무 대상 </vt:lpstr>
      <vt:lpstr>사례관리자의 업무영역(1)  경제적 취약 계층 지원</vt:lpstr>
      <vt:lpstr>사례관리자의 업무영역(2)  의료적 취약 계층 지원</vt:lpstr>
      <vt:lpstr>사례관리자의 업무영역(3)  사회적 취약 계층 지원</vt:lpstr>
      <vt:lpstr>공공보건 영역에 근무하는  사례관리를 담당하는 실무자의 역할 </vt:lpstr>
      <vt:lpstr>사례를 이용한 강의진행 방법</vt:lpstr>
      <vt:lpstr>첫번째 사례(알코올중독과 도박문제를 가진 사례)에서 사례관리자가 잘한 점</vt:lpstr>
      <vt:lpstr>첫번째 사례에서 또다른 옵션(option)이 있다면?</vt:lpstr>
      <vt:lpstr>두번째 사례(장애인 사례)에서 사례관리자가 잘한 점</vt:lpstr>
      <vt:lpstr>두번째 사례에서 또다른 옵션(option)이 있다면?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25</cp:revision>
  <dcterms:created xsi:type="dcterms:W3CDTF">2020-10-15T03:36:55Z</dcterms:created>
  <dcterms:modified xsi:type="dcterms:W3CDTF">2020-10-26T13:30:59Z</dcterms:modified>
</cp:coreProperties>
</file>